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9144000" cy="5143500" type="screen16x9"/>
  <p:notesSz cx="6858000" cy="9144000"/>
  <p:embeddedFontLst>
    <p:embeddedFont>
      <p:font typeface="Helvetica Neue" panose="020B0604020202020204" charset="0"/>
      <p:regular r:id="rId45"/>
      <p:bold r:id="rId46"/>
      <p:italic r:id="rId47"/>
      <p:boldItalic r:id="rId48"/>
    </p:embeddedFont>
    <p:embeddedFont>
      <p:font typeface="Lato" panose="020B0604020202020204" charset="0"/>
      <p:regular r:id="rId49"/>
      <p:bold r:id="rId50"/>
      <p:italic r:id="rId51"/>
      <p:boldItalic r:id="rId52"/>
    </p:embeddedFont>
    <p:embeddedFont>
      <p:font typeface="Nunito" panose="020B0604020202020204" charset="0"/>
      <p:regular r:id="rId53"/>
      <p:bold r:id="rId54"/>
      <p:italic r:id="rId55"/>
      <p:boldItalic r:id="rId56"/>
    </p:embeddedFont>
    <p:embeddedFont>
      <p:font typeface="Playfair Display" panose="020B060402020202020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van Beschastnikh" initials="" lastIdx="9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323" autoAdjust="0"/>
  </p:normalViewPr>
  <p:slideViewPr>
    <p:cSldViewPr snapToGrid="0">
      <p:cViewPr varScale="1">
        <p:scale>
          <a:sx n="109" d="100"/>
          <a:sy n="109" d="100"/>
        </p:scale>
        <p:origin x="16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61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8-06T16:23:43.796" idx="2">
    <p:pos x="6000" y="100"/>
    <p:text>I recommend adding a picture to help briefly explain the idea / prime the audience of what's coming</p:text>
  </p:cm>
  <p:cm authorId="0" dt="2019-08-06T16:24:51.063" idx="1">
    <p:pos x="6000" y="0"/>
    <p:text>Make sure to introduce yourself -- you've graduated from UBC, will start at CMU in the fall, etc. This is a great moment to slip in a few bits about yourself, so you get on people's radar as a person working in this field.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8-06T16:27:28.268" idx="3">
    <p:pos x="6000" y="0"/>
    <p:text>Also, remember that there'll be a lot of ESL (english as a second lang) participants. They wont' follow easily all this text.  I recommend a diagram to show where these three parties fit/how they interact.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8-06T16:38:51.825" idx="4">
    <p:pos x="6000" y="0"/>
    <p:text>I would take this slide and the ones that follow and push them up front -- right after the core motivation to continue the motivation on a more technical footing.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a431736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a431736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f4edddc2c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f4edddc2c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f4edddc2c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f4edddc2c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that it’s our work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bf851f2e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bf851f2e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this doesn’t provide any privacy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f4edddc2c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f4edddc2c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f826a5258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f826a5258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89520817a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89520817a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e42447a6e_0_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e42447a6e_0_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5f826a525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5f826a525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e42447a6e_0_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e42447a6e_0_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e42447a6e_0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e42447a6e_0_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e42447a6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e42447a6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e42447a6e_0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5e42447a6e_0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2d8ea84de_4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2d8ea84de_4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9520817a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89520817a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5f4edddc2c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5f4edddc2c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5f4edddc2c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5f4edddc2c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5f4edddc2c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5f4edddc2c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Szabo. 1997. Formalizing and Securing Relationships on Public Networks.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5e42447a6e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5e42447a6e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5f4edddc2c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5f4edddc2c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this doesn’t provide any privacy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f826a5258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5f826a5258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this doesn’t provide any privacy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f4edddc2c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f4edddc2c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this doesn’t provide any privacy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e42447a6e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e42447a6e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5f4edddc2c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5f4edddc2c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this doesn’t provide any privacy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c1ebfaf0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c1ebfaf0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89520817a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89520817a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b45e90afb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2b45e90afb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e42447a6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e42447a6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a0626b5d4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a0626b5d4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2d8ea84de_4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32d8ea84de_4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5f775ff38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5f775ff38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a0626b5d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2a0626b5d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a0626b5d4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a0626b5d4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RONI 0.02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f4edddc2c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f4edddc2c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5f826a5258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5f826a5258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RONI 0.02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f6cd6203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f6cd62031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Modern use cases:</a:t>
            </a:r>
          </a:p>
          <a:p>
            <a:pPr lvl="1">
              <a:spcBef>
                <a:spcPts val="0"/>
              </a:spcBef>
              <a:buChar char="●"/>
            </a:pPr>
            <a:r>
              <a:rPr lang="en-US" dirty="0"/>
              <a:t>Blockchain based data marketplaces</a:t>
            </a:r>
          </a:p>
          <a:p>
            <a:pPr lvl="1">
              <a:spcBef>
                <a:spcPts val="0"/>
              </a:spcBef>
              <a:buChar char="●"/>
            </a:pPr>
            <a:r>
              <a:rPr lang="en-US" dirty="0"/>
              <a:t>Standardizing “ML as a service”</a:t>
            </a:r>
          </a:p>
          <a:p>
            <a:pPr lvl="1">
              <a:spcBef>
                <a:spcPts val="0"/>
              </a:spcBef>
              <a:buChar char="●"/>
            </a:pPr>
            <a:r>
              <a:rPr lang="en-US" dirty="0"/>
              <a:t>GDPR compliance</a:t>
            </a:r>
          </a:p>
          <a:p>
            <a:r>
              <a:rPr lang="en-US" dirty="0"/>
              <a:t>Limitations</a:t>
            </a:r>
          </a:p>
          <a:p>
            <a:pPr lvl="1"/>
            <a:r>
              <a:rPr lang="en-US" dirty="0"/>
              <a:t>Performance: from 2 actors to 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5f4edddc2c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5f4edddc2c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e42447a6e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e42447a6e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f4edddc2c_0_6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f4edddc2c_0_6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e42447a6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e42447a6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f4edddc2c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f4edddc2c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f4edddc2c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f4edddc2c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733219" y="2235351"/>
            <a:ext cx="385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630600" y="136800"/>
            <a:ext cx="7893000" cy="18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630600" y="3228375"/>
            <a:ext cx="7893000" cy="127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title" hasCustomPrompt="1"/>
          </p:nvPr>
        </p:nvSpPr>
        <p:spPr>
          <a:xfrm>
            <a:off x="586725" y="1353788"/>
            <a:ext cx="79707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586725" y="2968388"/>
            <a:ext cx="79707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ctr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ctr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ctr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ctr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ctr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ctr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ctr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ctr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1">
  <p:cSld name="SECTION_HEADER_1">
    <p:bg>
      <p:bgPr>
        <a:solidFill>
          <a:schemeClr val="dk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311700" y="1348800"/>
            <a:ext cx="8114400" cy="24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509550" y="1921350"/>
            <a:ext cx="8124900" cy="13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-125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" name="Google Shape;23;p4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SzPts val="1800"/>
              <a:buFont typeface="Helvetica Neue"/>
              <a:buChar char="○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SzPts val="18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rtl="0">
              <a:spcBef>
                <a:spcPts val="1600"/>
              </a:spcBef>
              <a:spcAft>
                <a:spcPts val="0"/>
              </a:spcAft>
              <a:buSzPts val="18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rtl="0">
              <a:spcBef>
                <a:spcPts val="1600"/>
              </a:spcBef>
              <a:spcAft>
                <a:spcPts val="0"/>
              </a:spcAft>
              <a:buSzPts val="18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rtl="0">
              <a:spcBef>
                <a:spcPts val="1600"/>
              </a:spcBef>
              <a:spcAft>
                <a:spcPts val="0"/>
              </a:spcAft>
              <a:buSzPts val="18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rtl="0">
              <a:spcBef>
                <a:spcPts val="1600"/>
              </a:spcBef>
              <a:spcAft>
                <a:spcPts val="0"/>
              </a:spcAft>
              <a:buSzPts val="18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rtl="0">
              <a:spcBef>
                <a:spcPts val="1600"/>
              </a:spcBef>
              <a:spcAft>
                <a:spcPts val="0"/>
              </a:spcAft>
              <a:buSzPts val="18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rtl="0">
              <a:spcBef>
                <a:spcPts val="1600"/>
              </a:spcBef>
              <a:spcAft>
                <a:spcPts val="1600"/>
              </a:spcAft>
              <a:buSzPts val="18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5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311700" y="1417950"/>
            <a:ext cx="3999900" cy="31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2"/>
          </p:nvPr>
        </p:nvSpPr>
        <p:spPr>
          <a:xfrm>
            <a:off x="4832400" y="1417950"/>
            <a:ext cx="3999900" cy="31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37;p7"/>
          <p:cNvCxnSpPr/>
          <p:nvPr/>
        </p:nvCxnSpPr>
        <p:spPr>
          <a:xfrm>
            <a:off x="411044" y="1417772"/>
            <a:ext cx="385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1640350"/>
            <a:ext cx="2808000" cy="29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8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4572000" y="-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265500" y="1084625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265500" y="2845200"/>
            <a:ext cx="4045200" cy="14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429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429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429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429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429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429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lue-gold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sz="32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■"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■"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Helvetica Neue"/>
              <a:buChar char="■"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comments" Target="../comments/commen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630600" y="136800"/>
            <a:ext cx="7841700" cy="18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200" dirty="0"/>
              <a:t>Brokered Agreements in Multi-Party Machine Learning</a:t>
            </a:r>
            <a:endParaRPr sz="3200"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1"/>
          </p:nvPr>
        </p:nvSpPr>
        <p:spPr>
          <a:xfrm>
            <a:off x="630600" y="3228375"/>
            <a:ext cx="4800300" cy="127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 i="1">
                <a:solidFill>
                  <a:schemeClr val="dk1"/>
                </a:solidFill>
              </a:rPr>
              <a:t>10th ACM SIGOPS Asia-Pacific Workshop on Systems (APSys 2019)</a:t>
            </a:r>
            <a:endParaRPr sz="1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Clement Fung, Ivan Beschastnikh</a:t>
            </a:r>
            <a:br>
              <a:rPr lang="en"/>
            </a:br>
            <a:r>
              <a:rPr lang="en" sz="1800" i="1"/>
              <a:t>University of British Columbia</a:t>
            </a:r>
            <a:endParaRPr sz="1800" i="1"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0875" y="3354213"/>
            <a:ext cx="6362855" cy="13090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1306" y="2173849"/>
            <a:ext cx="1415545" cy="79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" name="Google Shape;76;p14"/>
          <p:cNvGrpSpPr/>
          <p:nvPr/>
        </p:nvGrpSpPr>
        <p:grpSpPr>
          <a:xfrm>
            <a:off x="5777449" y="1795932"/>
            <a:ext cx="613848" cy="795825"/>
            <a:chOff x="1943145" y="4097564"/>
            <a:chExt cx="547004" cy="709165"/>
          </a:xfrm>
        </p:grpSpPr>
        <p:grpSp>
          <p:nvGrpSpPr>
            <p:cNvPr id="77" name="Google Shape;77;p14"/>
            <p:cNvGrpSpPr/>
            <p:nvPr/>
          </p:nvGrpSpPr>
          <p:grpSpPr>
            <a:xfrm>
              <a:off x="1943145" y="4097564"/>
              <a:ext cx="484469" cy="709165"/>
              <a:chOff x="3841050" y="2337950"/>
              <a:chExt cx="608400" cy="890575"/>
            </a:xfrm>
          </p:grpSpPr>
          <p:sp>
            <p:nvSpPr>
              <p:cNvPr id="78" name="Google Shape;78;p14"/>
              <p:cNvSpPr/>
              <p:nvPr/>
            </p:nvSpPr>
            <p:spPr>
              <a:xfrm>
                <a:off x="3841050" y="2620125"/>
                <a:ext cx="608400" cy="608400"/>
              </a:xfrm>
              <a:prstGeom prst="pie">
                <a:avLst>
                  <a:gd name="adj1" fmla="val 10800212"/>
                  <a:gd name="adj2" fmla="val 21599779"/>
                </a:avLst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4"/>
              <p:cNvSpPr/>
              <p:nvPr/>
            </p:nvSpPr>
            <p:spPr>
              <a:xfrm>
                <a:off x="3967050" y="2337950"/>
                <a:ext cx="356400" cy="356400"/>
              </a:xfrm>
              <a:prstGeom prst="ellipse">
                <a:avLst/>
              </a:prstGeom>
              <a:solidFill>
                <a:srgbClr val="93C47D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80" name="Google Shape;80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175150" y="4392175"/>
              <a:ext cx="315000" cy="315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" name="Google Shape;81;p14"/>
          <p:cNvGrpSpPr/>
          <p:nvPr/>
        </p:nvGrpSpPr>
        <p:grpSpPr>
          <a:xfrm>
            <a:off x="7779731" y="1795928"/>
            <a:ext cx="692577" cy="795825"/>
            <a:chOff x="878595" y="2556864"/>
            <a:chExt cx="617105" cy="709165"/>
          </a:xfrm>
        </p:grpSpPr>
        <p:grpSp>
          <p:nvGrpSpPr>
            <p:cNvPr id="82" name="Google Shape;82;p14"/>
            <p:cNvGrpSpPr/>
            <p:nvPr/>
          </p:nvGrpSpPr>
          <p:grpSpPr>
            <a:xfrm>
              <a:off x="878595" y="2556864"/>
              <a:ext cx="484469" cy="709165"/>
              <a:chOff x="3841050" y="2337950"/>
              <a:chExt cx="608400" cy="890575"/>
            </a:xfrm>
          </p:grpSpPr>
          <p:sp>
            <p:nvSpPr>
              <p:cNvPr id="83" name="Google Shape;83;p14"/>
              <p:cNvSpPr/>
              <p:nvPr/>
            </p:nvSpPr>
            <p:spPr>
              <a:xfrm>
                <a:off x="3841050" y="2620125"/>
                <a:ext cx="608400" cy="608400"/>
              </a:xfrm>
              <a:prstGeom prst="pie">
                <a:avLst>
                  <a:gd name="adj1" fmla="val 10800212"/>
                  <a:gd name="adj2" fmla="val 21599779"/>
                </a:avLst>
              </a:pr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4"/>
              <p:cNvSpPr/>
              <p:nvPr/>
            </p:nvSpPr>
            <p:spPr>
              <a:xfrm>
                <a:off x="3967050" y="2337950"/>
                <a:ext cx="356400" cy="356400"/>
              </a:xfrm>
              <a:prstGeom prst="ellipse">
                <a:avLst/>
              </a:prstGeom>
              <a:solidFill>
                <a:srgbClr val="B4A7D6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85" name="Google Shape;85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102100" y="2760813"/>
              <a:ext cx="393600" cy="393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Incentives in today’s ML economy</a:t>
            </a: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body" idx="1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providers supply data for model owners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owners have incentive to: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trike="sngStrike"/>
              <a:t>Manage infrastructure to host computation</a:t>
            </a:r>
            <a:endParaRPr strike="sngStrike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trike="sngStrike"/>
              <a:t>Provide privacy and security for data providers</a:t>
            </a:r>
            <a:endParaRPr strike="sngStrike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Use the model for profit once training is complete </a:t>
            </a:r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cxnSp>
        <p:nvCxnSpPr>
          <p:cNvPr id="209" name="Google Shape;209;p23"/>
          <p:cNvCxnSpPr>
            <a:stCxn id="210" idx="3"/>
            <a:endCxn id="211" idx="1"/>
          </p:cNvCxnSpPr>
          <p:nvPr/>
        </p:nvCxnSpPr>
        <p:spPr>
          <a:xfrm>
            <a:off x="3273188" y="4081025"/>
            <a:ext cx="244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2" name="Google Shape;212;p23"/>
          <p:cNvSpPr txBox="1"/>
          <p:nvPr/>
        </p:nvSpPr>
        <p:spPr>
          <a:xfrm>
            <a:off x="3540325" y="3702625"/>
            <a:ext cx="2115300" cy="4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Information Transfer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13" name="Google Shape;213;p23"/>
          <p:cNvGrpSpPr/>
          <p:nvPr/>
        </p:nvGrpSpPr>
        <p:grpSpPr>
          <a:xfrm>
            <a:off x="5715611" y="3702614"/>
            <a:ext cx="861451" cy="709165"/>
            <a:chOff x="5715611" y="3702614"/>
            <a:chExt cx="861451" cy="709165"/>
          </a:xfrm>
        </p:grpSpPr>
        <p:grpSp>
          <p:nvGrpSpPr>
            <p:cNvPr id="214" name="Google Shape;214;p23"/>
            <p:cNvGrpSpPr/>
            <p:nvPr/>
          </p:nvGrpSpPr>
          <p:grpSpPr>
            <a:xfrm>
              <a:off x="5959958" y="3702614"/>
              <a:ext cx="617105" cy="709165"/>
              <a:chOff x="878595" y="2556864"/>
              <a:chExt cx="617105" cy="709165"/>
            </a:xfrm>
          </p:grpSpPr>
          <p:grpSp>
            <p:nvGrpSpPr>
              <p:cNvPr id="215" name="Google Shape;215;p23"/>
              <p:cNvGrpSpPr/>
              <p:nvPr/>
            </p:nvGrpSpPr>
            <p:grpSpPr>
              <a:xfrm>
                <a:off x="878595" y="2556864"/>
                <a:ext cx="484469" cy="709165"/>
                <a:chOff x="3841050" y="2337950"/>
                <a:chExt cx="608400" cy="890575"/>
              </a:xfrm>
            </p:grpSpPr>
            <p:sp>
              <p:nvSpPr>
                <p:cNvPr id="216" name="Google Shape;216;p23"/>
                <p:cNvSpPr/>
                <p:nvPr/>
              </p:nvSpPr>
              <p:spPr>
                <a:xfrm>
                  <a:off x="3841050" y="2620125"/>
                  <a:ext cx="608400" cy="608400"/>
                </a:xfrm>
                <a:prstGeom prst="pie">
                  <a:avLst>
                    <a:gd name="adj1" fmla="val 10800212"/>
                    <a:gd name="adj2" fmla="val 21599779"/>
                  </a:avLst>
                </a:prstGeom>
                <a:solidFill>
                  <a:srgbClr val="B4A7D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217;p23"/>
                <p:cNvSpPr/>
                <p:nvPr/>
              </p:nvSpPr>
              <p:spPr>
                <a:xfrm>
                  <a:off x="3967050" y="2337950"/>
                  <a:ext cx="356400" cy="356400"/>
                </a:xfrm>
                <a:prstGeom prst="ellipse">
                  <a:avLst/>
                </a:prstGeom>
                <a:solidFill>
                  <a:srgbClr val="B4A7D6"/>
                </a:solidFill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pic>
            <p:nvPicPr>
              <p:cNvPr id="218" name="Google Shape;218;p2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02100" y="2760813"/>
                <a:ext cx="393600" cy="393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19" name="Google Shape;219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5611" y="3884216"/>
              <a:ext cx="501401" cy="393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0" name="Google Shape;220;p23"/>
          <p:cNvGrpSpPr/>
          <p:nvPr/>
        </p:nvGrpSpPr>
        <p:grpSpPr>
          <a:xfrm>
            <a:off x="2726195" y="3726439"/>
            <a:ext cx="547004" cy="709165"/>
            <a:chOff x="1943145" y="4097564"/>
            <a:chExt cx="547004" cy="709165"/>
          </a:xfrm>
        </p:grpSpPr>
        <p:grpSp>
          <p:nvGrpSpPr>
            <p:cNvPr id="221" name="Google Shape;221;p23"/>
            <p:cNvGrpSpPr/>
            <p:nvPr/>
          </p:nvGrpSpPr>
          <p:grpSpPr>
            <a:xfrm>
              <a:off x="1943145" y="4097564"/>
              <a:ext cx="484469" cy="709165"/>
              <a:chOff x="3841050" y="2337950"/>
              <a:chExt cx="608400" cy="890575"/>
            </a:xfrm>
          </p:grpSpPr>
          <p:sp>
            <p:nvSpPr>
              <p:cNvPr id="222" name="Google Shape;222;p23"/>
              <p:cNvSpPr/>
              <p:nvPr/>
            </p:nvSpPr>
            <p:spPr>
              <a:xfrm>
                <a:off x="3841050" y="2620125"/>
                <a:ext cx="608400" cy="608400"/>
              </a:xfrm>
              <a:prstGeom prst="pie">
                <a:avLst>
                  <a:gd name="adj1" fmla="val 10800212"/>
                  <a:gd name="adj2" fmla="val 21599779"/>
                </a:avLst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23"/>
              <p:cNvSpPr/>
              <p:nvPr/>
            </p:nvSpPr>
            <p:spPr>
              <a:xfrm>
                <a:off x="3967050" y="2337950"/>
                <a:ext cx="356400" cy="356400"/>
              </a:xfrm>
              <a:prstGeom prst="ellipse">
                <a:avLst/>
              </a:prstGeom>
              <a:solidFill>
                <a:srgbClr val="93C47D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24" name="Google Shape;224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175150" y="4392175"/>
              <a:ext cx="315000" cy="315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"/>
          <p:cNvSpPr/>
          <p:nvPr/>
        </p:nvSpPr>
        <p:spPr>
          <a:xfrm>
            <a:off x="1736775" y="3960250"/>
            <a:ext cx="5789100" cy="1002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4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contribution: Brokered learning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"/>
          <p:cNvSpPr txBox="1">
            <a:spLocks noGrp="1"/>
          </p:cNvSpPr>
          <p:nvPr>
            <p:ph type="body" idx="1"/>
          </p:nvPr>
        </p:nvSpPr>
        <p:spPr>
          <a:xfrm>
            <a:off x="311700" y="1417800"/>
            <a:ext cx="8520600" cy="11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Introduce a </a:t>
            </a:r>
            <a:r>
              <a:rPr lang="en" u="sng"/>
              <a:t>broker</a:t>
            </a:r>
            <a:r>
              <a:rPr lang="en"/>
              <a:t> as a neutral infrastructure provider: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Manage infrastructure to host ML computation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Provide privacy and security </a:t>
            </a:r>
            <a:r>
              <a:rPr lang="en" b="1"/>
              <a:t>for data providers and model owners</a:t>
            </a:r>
            <a:endParaRPr b="1"/>
          </a:p>
        </p:txBody>
      </p:sp>
      <p:sp>
        <p:nvSpPr>
          <p:cNvPr id="232" name="Google Shape;232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cxnSp>
        <p:nvCxnSpPr>
          <p:cNvPr id="233" name="Google Shape;233;p24"/>
          <p:cNvCxnSpPr/>
          <p:nvPr/>
        </p:nvCxnSpPr>
        <p:spPr>
          <a:xfrm>
            <a:off x="3241900" y="3191913"/>
            <a:ext cx="244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4" name="Google Shape;234;p24"/>
          <p:cNvSpPr txBox="1"/>
          <p:nvPr/>
        </p:nvSpPr>
        <p:spPr>
          <a:xfrm>
            <a:off x="3540313" y="2694250"/>
            <a:ext cx="2115300" cy="4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Information Transfer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35" name="Google Shape;235;p24"/>
          <p:cNvCxnSpPr/>
          <p:nvPr/>
        </p:nvCxnSpPr>
        <p:spPr>
          <a:xfrm>
            <a:off x="2597725" y="4462075"/>
            <a:ext cx="1588500" cy="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6" name="Google Shape;236;p24"/>
          <p:cNvSpPr txBox="1"/>
          <p:nvPr/>
        </p:nvSpPr>
        <p:spPr>
          <a:xfrm>
            <a:off x="2490150" y="4078750"/>
            <a:ext cx="21153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Information Transfer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37" name="Google Shape;237;p24"/>
          <p:cNvCxnSpPr/>
          <p:nvPr/>
        </p:nvCxnSpPr>
        <p:spPr>
          <a:xfrm>
            <a:off x="4943100" y="4475525"/>
            <a:ext cx="1529100" cy="1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8" name="Google Shape;238;p24"/>
          <p:cNvSpPr txBox="1"/>
          <p:nvPr/>
        </p:nvSpPr>
        <p:spPr>
          <a:xfrm>
            <a:off x="5154688" y="3944375"/>
            <a:ext cx="2115300" cy="4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Brokered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Agreement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9" name="Google Shape;239;p24"/>
          <p:cNvSpPr/>
          <p:nvPr/>
        </p:nvSpPr>
        <p:spPr>
          <a:xfrm>
            <a:off x="4379088" y="3269450"/>
            <a:ext cx="385800" cy="645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" name="Google Shape;240;p24"/>
          <p:cNvGrpSpPr/>
          <p:nvPr/>
        </p:nvGrpSpPr>
        <p:grpSpPr>
          <a:xfrm>
            <a:off x="2726170" y="2718064"/>
            <a:ext cx="484469" cy="709165"/>
            <a:chOff x="3841050" y="2337950"/>
            <a:chExt cx="608400" cy="890575"/>
          </a:xfrm>
        </p:grpSpPr>
        <p:sp>
          <p:nvSpPr>
            <p:cNvPr id="241" name="Google Shape;241;p24"/>
            <p:cNvSpPr/>
            <p:nvPr/>
          </p:nvSpPr>
          <p:spPr>
            <a:xfrm>
              <a:off x="3841050" y="2620125"/>
              <a:ext cx="608400" cy="608400"/>
            </a:xfrm>
            <a:prstGeom prst="pie">
              <a:avLst>
                <a:gd name="adj1" fmla="val 10800212"/>
                <a:gd name="adj2" fmla="val 21599779"/>
              </a:avLst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4"/>
            <p:cNvSpPr/>
            <p:nvPr/>
          </p:nvSpPr>
          <p:spPr>
            <a:xfrm>
              <a:off x="3967050" y="2337950"/>
              <a:ext cx="356400" cy="356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243;p24"/>
          <p:cNvGrpSpPr/>
          <p:nvPr/>
        </p:nvGrpSpPr>
        <p:grpSpPr>
          <a:xfrm>
            <a:off x="5715486" y="2718064"/>
            <a:ext cx="861451" cy="709165"/>
            <a:chOff x="5715611" y="3702614"/>
            <a:chExt cx="861451" cy="709165"/>
          </a:xfrm>
        </p:grpSpPr>
        <p:grpSp>
          <p:nvGrpSpPr>
            <p:cNvPr id="244" name="Google Shape;244;p24"/>
            <p:cNvGrpSpPr/>
            <p:nvPr/>
          </p:nvGrpSpPr>
          <p:grpSpPr>
            <a:xfrm>
              <a:off x="5959958" y="3702614"/>
              <a:ext cx="617105" cy="709165"/>
              <a:chOff x="878595" y="2556864"/>
              <a:chExt cx="617105" cy="709165"/>
            </a:xfrm>
          </p:grpSpPr>
          <p:grpSp>
            <p:nvGrpSpPr>
              <p:cNvPr id="245" name="Google Shape;245;p24"/>
              <p:cNvGrpSpPr/>
              <p:nvPr/>
            </p:nvGrpSpPr>
            <p:grpSpPr>
              <a:xfrm>
                <a:off x="878595" y="2556864"/>
                <a:ext cx="484469" cy="709165"/>
                <a:chOff x="3841050" y="2337950"/>
                <a:chExt cx="608400" cy="890575"/>
              </a:xfrm>
            </p:grpSpPr>
            <p:sp>
              <p:nvSpPr>
                <p:cNvPr id="246" name="Google Shape;246;p24"/>
                <p:cNvSpPr/>
                <p:nvPr/>
              </p:nvSpPr>
              <p:spPr>
                <a:xfrm>
                  <a:off x="3841050" y="2620125"/>
                  <a:ext cx="608400" cy="608400"/>
                </a:xfrm>
                <a:prstGeom prst="pie">
                  <a:avLst>
                    <a:gd name="adj1" fmla="val 10800212"/>
                    <a:gd name="adj2" fmla="val 21599779"/>
                  </a:avLst>
                </a:prstGeom>
                <a:solidFill>
                  <a:srgbClr val="B4A7D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247;p24"/>
                <p:cNvSpPr/>
                <p:nvPr/>
              </p:nvSpPr>
              <p:spPr>
                <a:xfrm>
                  <a:off x="3967050" y="2337950"/>
                  <a:ext cx="356400" cy="356400"/>
                </a:xfrm>
                <a:prstGeom prst="ellipse">
                  <a:avLst/>
                </a:prstGeom>
                <a:solidFill>
                  <a:srgbClr val="B4A7D6"/>
                </a:solidFill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pic>
            <p:nvPicPr>
              <p:cNvPr id="248" name="Google Shape;248;p2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02100" y="2760813"/>
                <a:ext cx="393600" cy="393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49" name="Google Shape;249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5611" y="3884216"/>
              <a:ext cx="501401" cy="393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0" name="Google Shape;250;p24"/>
          <p:cNvGrpSpPr/>
          <p:nvPr/>
        </p:nvGrpSpPr>
        <p:grpSpPr>
          <a:xfrm>
            <a:off x="6572108" y="4111239"/>
            <a:ext cx="617105" cy="709165"/>
            <a:chOff x="878595" y="2556864"/>
            <a:chExt cx="617105" cy="709165"/>
          </a:xfrm>
        </p:grpSpPr>
        <p:grpSp>
          <p:nvGrpSpPr>
            <p:cNvPr id="251" name="Google Shape;251;p24"/>
            <p:cNvGrpSpPr/>
            <p:nvPr/>
          </p:nvGrpSpPr>
          <p:grpSpPr>
            <a:xfrm>
              <a:off x="878595" y="2556864"/>
              <a:ext cx="484469" cy="709165"/>
              <a:chOff x="3841050" y="2337950"/>
              <a:chExt cx="608400" cy="890575"/>
            </a:xfrm>
          </p:grpSpPr>
          <p:sp>
            <p:nvSpPr>
              <p:cNvPr id="252" name="Google Shape;252;p24"/>
              <p:cNvSpPr/>
              <p:nvPr/>
            </p:nvSpPr>
            <p:spPr>
              <a:xfrm>
                <a:off x="3841050" y="2620125"/>
                <a:ext cx="608400" cy="608400"/>
              </a:xfrm>
              <a:prstGeom prst="pie">
                <a:avLst>
                  <a:gd name="adj1" fmla="val 10800212"/>
                  <a:gd name="adj2" fmla="val 21599779"/>
                </a:avLst>
              </a:pr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4"/>
              <p:cNvSpPr/>
              <p:nvPr/>
            </p:nvSpPr>
            <p:spPr>
              <a:xfrm>
                <a:off x="3967050" y="2337950"/>
                <a:ext cx="356400" cy="356400"/>
              </a:xfrm>
              <a:prstGeom prst="ellipse">
                <a:avLst/>
              </a:prstGeom>
              <a:solidFill>
                <a:srgbClr val="B4A7D6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54" name="Google Shape;254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2100" y="2760813"/>
              <a:ext cx="393600" cy="393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5" name="Google Shape;255;p24"/>
          <p:cNvGrpSpPr/>
          <p:nvPr/>
        </p:nvGrpSpPr>
        <p:grpSpPr>
          <a:xfrm>
            <a:off x="4358720" y="4111239"/>
            <a:ext cx="561730" cy="709165"/>
            <a:chOff x="4358720" y="4111239"/>
            <a:chExt cx="561730" cy="709165"/>
          </a:xfrm>
        </p:grpSpPr>
        <p:grpSp>
          <p:nvGrpSpPr>
            <p:cNvPr id="256" name="Google Shape;256;p24"/>
            <p:cNvGrpSpPr/>
            <p:nvPr/>
          </p:nvGrpSpPr>
          <p:grpSpPr>
            <a:xfrm>
              <a:off x="4358720" y="4111239"/>
              <a:ext cx="484469" cy="709165"/>
              <a:chOff x="3841050" y="2337950"/>
              <a:chExt cx="608400" cy="890575"/>
            </a:xfrm>
          </p:grpSpPr>
          <p:sp>
            <p:nvSpPr>
              <p:cNvPr id="257" name="Google Shape;257;p24"/>
              <p:cNvSpPr/>
              <p:nvPr/>
            </p:nvSpPr>
            <p:spPr>
              <a:xfrm>
                <a:off x="3841050" y="2620125"/>
                <a:ext cx="608400" cy="608400"/>
              </a:xfrm>
              <a:prstGeom prst="pie">
                <a:avLst>
                  <a:gd name="adj1" fmla="val 10800212"/>
                  <a:gd name="adj2" fmla="val 21599779"/>
                </a:avLst>
              </a:pr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4"/>
              <p:cNvSpPr/>
              <p:nvPr/>
            </p:nvSpPr>
            <p:spPr>
              <a:xfrm>
                <a:off x="3967050" y="2337950"/>
                <a:ext cx="356400" cy="356400"/>
              </a:xfrm>
              <a:prstGeom prst="ellipse">
                <a:avLst/>
              </a:prstGeom>
              <a:solidFill>
                <a:srgbClr val="F6B26B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59" name="Google Shape;259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05450" y="4393750"/>
              <a:ext cx="315000" cy="315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0" name="Google Shape;26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8175" y="3012675"/>
            <a:ext cx="315000" cy="31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1" name="Google Shape;261;p24"/>
          <p:cNvGrpSpPr/>
          <p:nvPr/>
        </p:nvGrpSpPr>
        <p:grpSpPr>
          <a:xfrm>
            <a:off x="1943145" y="4097564"/>
            <a:ext cx="547004" cy="709165"/>
            <a:chOff x="1943145" y="4097564"/>
            <a:chExt cx="547004" cy="709165"/>
          </a:xfrm>
        </p:grpSpPr>
        <p:grpSp>
          <p:nvGrpSpPr>
            <p:cNvPr id="262" name="Google Shape;262;p24"/>
            <p:cNvGrpSpPr/>
            <p:nvPr/>
          </p:nvGrpSpPr>
          <p:grpSpPr>
            <a:xfrm>
              <a:off x="1943145" y="4097564"/>
              <a:ext cx="484469" cy="709165"/>
              <a:chOff x="3841050" y="2337950"/>
              <a:chExt cx="608400" cy="890575"/>
            </a:xfrm>
          </p:grpSpPr>
          <p:sp>
            <p:nvSpPr>
              <p:cNvPr id="263" name="Google Shape;263;p24"/>
              <p:cNvSpPr/>
              <p:nvPr/>
            </p:nvSpPr>
            <p:spPr>
              <a:xfrm>
                <a:off x="3841050" y="2620125"/>
                <a:ext cx="608400" cy="608400"/>
              </a:xfrm>
              <a:prstGeom prst="pie">
                <a:avLst>
                  <a:gd name="adj1" fmla="val 10800212"/>
                  <a:gd name="adj2" fmla="val 21599779"/>
                </a:avLst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4"/>
              <p:cNvSpPr/>
              <p:nvPr/>
            </p:nvSpPr>
            <p:spPr>
              <a:xfrm>
                <a:off x="3967050" y="2337950"/>
                <a:ext cx="356400" cy="356400"/>
              </a:xfrm>
              <a:prstGeom prst="ellipse">
                <a:avLst/>
              </a:prstGeom>
              <a:solidFill>
                <a:srgbClr val="93C47D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65" name="Google Shape;265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175150" y="4392175"/>
              <a:ext cx="315000" cy="315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6" name="Google Shape;266;p24"/>
          <p:cNvSpPr txBox="1"/>
          <p:nvPr/>
        </p:nvSpPr>
        <p:spPr>
          <a:xfrm>
            <a:off x="4253938" y="4608400"/>
            <a:ext cx="771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Broker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5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Federated learning</a:t>
            </a:r>
            <a:endParaRPr/>
          </a:p>
        </p:txBody>
      </p:sp>
      <p:sp>
        <p:nvSpPr>
          <p:cNvPr id="272" name="Google Shape;272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73" name="Google Shape;273;p25"/>
          <p:cNvSpPr txBox="1">
            <a:spLocks noGrp="1"/>
          </p:cNvSpPr>
          <p:nvPr>
            <p:ph type="body" idx="1"/>
          </p:nvPr>
        </p:nvSpPr>
        <p:spPr>
          <a:xfrm>
            <a:off x="311700" y="1351001"/>
            <a:ext cx="8520600" cy="8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 recent push for privacy-preserving multi-party ML [1]: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dirty="0"/>
              <a:t>Send model updates over network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dirty="0"/>
              <a:t>Aggregate updates across multiple clients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dirty="0"/>
              <a:t>Client-side differential privacy [2]</a:t>
            </a:r>
            <a:endParaRPr sz="1800" dirty="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dirty="0"/>
              <a:t>Better speed, no data transfer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dirty="0"/>
              <a:t>State of the art in multi-party ML</a:t>
            </a:r>
          </a:p>
          <a:p>
            <a:pPr>
              <a:buChar char="○"/>
            </a:pPr>
            <a:r>
              <a:rPr lang="en" dirty="0"/>
              <a:t>Brokered learning builds on </a:t>
            </a:r>
            <a:br>
              <a:rPr lang="en" dirty="0"/>
            </a:br>
            <a:r>
              <a:rPr lang="en" dirty="0"/>
              <a:t>federated learning</a:t>
            </a:r>
            <a:endParaRPr dirty="0"/>
          </a:p>
        </p:txBody>
      </p:sp>
      <p:sp>
        <p:nvSpPr>
          <p:cNvPr id="274" name="Google Shape;274;p25"/>
          <p:cNvSpPr txBox="1"/>
          <p:nvPr/>
        </p:nvSpPr>
        <p:spPr>
          <a:xfrm>
            <a:off x="292050" y="4538254"/>
            <a:ext cx="8180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[1] McMahan et al. “</a:t>
            </a:r>
            <a:r>
              <a:rPr lang="en" sz="1200" i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Communication-Efficient Learning of Deep Networks from Decentralized Data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” AISTATS 2017.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[2] Geyer et al. “</a:t>
            </a:r>
            <a:r>
              <a:rPr lang="en" sz="1200" i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Differentially Private Federated Learning: A Client Level Perspective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” NIPS 2017. 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75" name="Google Shape;275;p25"/>
          <p:cNvGrpSpPr/>
          <p:nvPr/>
        </p:nvGrpSpPr>
        <p:grpSpPr>
          <a:xfrm>
            <a:off x="5048750" y="2201764"/>
            <a:ext cx="3783550" cy="2306215"/>
            <a:chOff x="2761050" y="2267964"/>
            <a:chExt cx="3783550" cy="2306215"/>
          </a:xfrm>
        </p:grpSpPr>
        <p:sp>
          <p:nvSpPr>
            <p:cNvPr id="276" name="Google Shape;276;p25"/>
            <p:cNvSpPr/>
            <p:nvPr/>
          </p:nvSpPr>
          <p:spPr>
            <a:xfrm>
              <a:off x="4141300" y="2843567"/>
              <a:ext cx="1248300" cy="3936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Model M</a:t>
              </a:r>
              <a:endParaRPr sz="1200"/>
            </a:p>
          </p:txBody>
        </p:sp>
        <p:cxnSp>
          <p:nvCxnSpPr>
            <p:cNvPr id="277" name="Google Shape;277;p25"/>
            <p:cNvCxnSpPr>
              <a:stCxn id="278" idx="0"/>
              <a:endCxn id="276" idx="2"/>
            </p:cNvCxnSpPr>
            <p:nvPr/>
          </p:nvCxnSpPr>
          <p:spPr>
            <a:xfrm rot="10800000">
              <a:off x="4765367" y="3237089"/>
              <a:ext cx="3900" cy="62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9" name="Google Shape;279;p25"/>
            <p:cNvCxnSpPr>
              <a:stCxn id="280" idx="0"/>
              <a:endCxn id="276" idx="1"/>
            </p:cNvCxnSpPr>
            <p:nvPr/>
          </p:nvCxnSpPr>
          <p:spPr>
            <a:xfrm rot="-5400000">
              <a:off x="3307680" y="3031314"/>
              <a:ext cx="824700" cy="842700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1" name="Google Shape;281;p25"/>
            <p:cNvCxnSpPr>
              <a:stCxn id="282" idx="0"/>
              <a:endCxn id="276" idx="3"/>
            </p:cNvCxnSpPr>
            <p:nvPr/>
          </p:nvCxnSpPr>
          <p:spPr>
            <a:xfrm rot="5400000" flipH="1">
              <a:off x="5402380" y="3027539"/>
              <a:ext cx="824700" cy="850200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83" name="Google Shape;283;p25"/>
            <p:cNvSpPr txBox="1"/>
            <p:nvPr/>
          </p:nvSpPr>
          <p:spPr>
            <a:xfrm>
              <a:off x="2761050" y="3362805"/>
              <a:ext cx="611100" cy="41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𝚫M</a:t>
              </a:r>
              <a:endParaRPr/>
            </a:p>
          </p:txBody>
        </p:sp>
        <p:sp>
          <p:nvSpPr>
            <p:cNvPr id="284" name="Google Shape;284;p25"/>
            <p:cNvSpPr txBox="1"/>
            <p:nvPr/>
          </p:nvSpPr>
          <p:spPr>
            <a:xfrm>
              <a:off x="4141350" y="3362755"/>
              <a:ext cx="611100" cy="41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𝚫M</a:t>
              </a:r>
              <a:endParaRPr/>
            </a:p>
          </p:txBody>
        </p:sp>
        <p:sp>
          <p:nvSpPr>
            <p:cNvPr id="285" name="Google Shape;285;p25"/>
            <p:cNvSpPr txBox="1"/>
            <p:nvPr/>
          </p:nvSpPr>
          <p:spPr>
            <a:xfrm>
              <a:off x="5659875" y="3362742"/>
              <a:ext cx="611100" cy="41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𝚫M</a:t>
              </a:r>
              <a:endParaRPr/>
            </a:p>
          </p:txBody>
        </p:sp>
        <p:grpSp>
          <p:nvGrpSpPr>
            <p:cNvPr id="286" name="Google Shape;286;p25"/>
            <p:cNvGrpSpPr/>
            <p:nvPr/>
          </p:nvGrpSpPr>
          <p:grpSpPr>
            <a:xfrm>
              <a:off x="4456908" y="2267964"/>
              <a:ext cx="617105" cy="709165"/>
              <a:chOff x="878595" y="2556864"/>
              <a:chExt cx="617105" cy="709165"/>
            </a:xfrm>
          </p:grpSpPr>
          <p:grpSp>
            <p:nvGrpSpPr>
              <p:cNvPr id="287" name="Google Shape;287;p25"/>
              <p:cNvGrpSpPr/>
              <p:nvPr/>
            </p:nvGrpSpPr>
            <p:grpSpPr>
              <a:xfrm>
                <a:off x="878595" y="2556864"/>
                <a:ext cx="484469" cy="709165"/>
                <a:chOff x="3841050" y="2337950"/>
                <a:chExt cx="608400" cy="890575"/>
              </a:xfrm>
            </p:grpSpPr>
            <p:sp>
              <p:nvSpPr>
                <p:cNvPr id="288" name="Google Shape;288;p25"/>
                <p:cNvSpPr/>
                <p:nvPr/>
              </p:nvSpPr>
              <p:spPr>
                <a:xfrm>
                  <a:off x="3841050" y="2620125"/>
                  <a:ext cx="608400" cy="608400"/>
                </a:xfrm>
                <a:prstGeom prst="pie">
                  <a:avLst>
                    <a:gd name="adj1" fmla="val 10800212"/>
                    <a:gd name="adj2" fmla="val 21599779"/>
                  </a:avLst>
                </a:prstGeom>
                <a:solidFill>
                  <a:srgbClr val="B4A7D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289;p25"/>
                <p:cNvSpPr/>
                <p:nvPr/>
              </p:nvSpPr>
              <p:spPr>
                <a:xfrm>
                  <a:off x="3967050" y="2337950"/>
                  <a:ext cx="356400" cy="356400"/>
                </a:xfrm>
                <a:prstGeom prst="ellipse">
                  <a:avLst/>
                </a:prstGeom>
                <a:solidFill>
                  <a:srgbClr val="B4A7D6"/>
                </a:solidFill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pic>
            <p:nvPicPr>
              <p:cNvPr id="290" name="Google Shape;290;p2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02100" y="2760813"/>
                <a:ext cx="393600" cy="393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91" name="Google Shape;291;p25"/>
            <p:cNvGrpSpPr/>
            <p:nvPr/>
          </p:nvGrpSpPr>
          <p:grpSpPr>
            <a:xfrm>
              <a:off x="3056445" y="3865014"/>
              <a:ext cx="547004" cy="709165"/>
              <a:chOff x="1943145" y="4097564"/>
              <a:chExt cx="547004" cy="709165"/>
            </a:xfrm>
          </p:grpSpPr>
          <p:grpSp>
            <p:nvGrpSpPr>
              <p:cNvPr id="292" name="Google Shape;292;p25"/>
              <p:cNvGrpSpPr/>
              <p:nvPr/>
            </p:nvGrpSpPr>
            <p:grpSpPr>
              <a:xfrm>
                <a:off x="1943145" y="4097564"/>
                <a:ext cx="484469" cy="709165"/>
                <a:chOff x="3841050" y="2337950"/>
                <a:chExt cx="608400" cy="890575"/>
              </a:xfrm>
            </p:grpSpPr>
            <p:sp>
              <p:nvSpPr>
                <p:cNvPr id="293" name="Google Shape;293;p25"/>
                <p:cNvSpPr/>
                <p:nvPr/>
              </p:nvSpPr>
              <p:spPr>
                <a:xfrm>
                  <a:off x="3841050" y="2620125"/>
                  <a:ext cx="608400" cy="608400"/>
                </a:xfrm>
                <a:prstGeom prst="pie">
                  <a:avLst>
                    <a:gd name="adj1" fmla="val 10800212"/>
                    <a:gd name="adj2" fmla="val 21599779"/>
                  </a:avLst>
                </a:prstGeom>
                <a:solidFill>
                  <a:srgbClr val="93C4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25"/>
                <p:cNvSpPr/>
                <p:nvPr/>
              </p:nvSpPr>
              <p:spPr>
                <a:xfrm>
                  <a:off x="3967050" y="2337950"/>
                  <a:ext cx="356400" cy="356400"/>
                </a:xfrm>
                <a:prstGeom prst="ellipse">
                  <a:avLst/>
                </a:prstGeom>
                <a:solidFill>
                  <a:srgbClr val="93C47D"/>
                </a:solidFill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pic>
            <p:nvPicPr>
              <p:cNvPr id="294" name="Google Shape;294;p2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175150" y="4392175"/>
                <a:ext cx="315000" cy="315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95" name="Google Shape;295;p25"/>
            <p:cNvGrpSpPr/>
            <p:nvPr/>
          </p:nvGrpSpPr>
          <p:grpSpPr>
            <a:xfrm>
              <a:off x="4527033" y="3864989"/>
              <a:ext cx="547004" cy="709165"/>
              <a:chOff x="1943145" y="4097564"/>
              <a:chExt cx="547004" cy="709165"/>
            </a:xfrm>
          </p:grpSpPr>
          <p:grpSp>
            <p:nvGrpSpPr>
              <p:cNvPr id="296" name="Google Shape;296;p25"/>
              <p:cNvGrpSpPr/>
              <p:nvPr/>
            </p:nvGrpSpPr>
            <p:grpSpPr>
              <a:xfrm>
                <a:off x="1943145" y="4097564"/>
                <a:ext cx="484469" cy="709165"/>
                <a:chOff x="3841050" y="2337950"/>
                <a:chExt cx="608400" cy="890575"/>
              </a:xfrm>
            </p:grpSpPr>
            <p:sp>
              <p:nvSpPr>
                <p:cNvPr id="297" name="Google Shape;297;p25"/>
                <p:cNvSpPr/>
                <p:nvPr/>
              </p:nvSpPr>
              <p:spPr>
                <a:xfrm>
                  <a:off x="3841050" y="2620125"/>
                  <a:ext cx="608400" cy="608400"/>
                </a:xfrm>
                <a:prstGeom prst="pie">
                  <a:avLst>
                    <a:gd name="adj1" fmla="val 10800212"/>
                    <a:gd name="adj2" fmla="val 21599779"/>
                  </a:avLst>
                </a:prstGeom>
                <a:solidFill>
                  <a:srgbClr val="93C4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278;p25"/>
                <p:cNvSpPr/>
                <p:nvPr/>
              </p:nvSpPr>
              <p:spPr>
                <a:xfrm>
                  <a:off x="3967050" y="2337950"/>
                  <a:ext cx="356400" cy="356400"/>
                </a:xfrm>
                <a:prstGeom prst="ellipse">
                  <a:avLst/>
                </a:prstGeom>
                <a:solidFill>
                  <a:srgbClr val="93C47D"/>
                </a:solidFill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pic>
            <p:nvPicPr>
              <p:cNvPr id="298" name="Google Shape;298;p2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175150" y="4392175"/>
                <a:ext cx="315000" cy="315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99" name="Google Shape;299;p25"/>
            <p:cNvGrpSpPr/>
            <p:nvPr/>
          </p:nvGrpSpPr>
          <p:grpSpPr>
            <a:xfrm>
              <a:off x="5997595" y="3864989"/>
              <a:ext cx="547004" cy="709165"/>
              <a:chOff x="1943145" y="4097564"/>
              <a:chExt cx="547004" cy="709165"/>
            </a:xfrm>
          </p:grpSpPr>
          <p:grpSp>
            <p:nvGrpSpPr>
              <p:cNvPr id="300" name="Google Shape;300;p25"/>
              <p:cNvGrpSpPr/>
              <p:nvPr/>
            </p:nvGrpSpPr>
            <p:grpSpPr>
              <a:xfrm>
                <a:off x="1943145" y="4097564"/>
                <a:ext cx="484469" cy="709165"/>
                <a:chOff x="3841050" y="2337950"/>
                <a:chExt cx="608400" cy="890575"/>
              </a:xfrm>
            </p:grpSpPr>
            <p:sp>
              <p:nvSpPr>
                <p:cNvPr id="301" name="Google Shape;301;p25"/>
                <p:cNvSpPr/>
                <p:nvPr/>
              </p:nvSpPr>
              <p:spPr>
                <a:xfrm>
                  <a:off x="3841050" y="2620125"/>
                  <a:ext cx="608400" cy="608400"/>
                </a:xfrm>
                <a:prstGeom prst="pie">
                  <a:avLst>
                    <a:gd name="adj1" fmla="val 10800212"/>
                    <a:gd name="adj2" fmla="val 21599779"/>
                  </a:avLst>
                </a:prstGeom>
                <a:solidFill>
                  <a:srgbClr val="93C4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25"/>
                <p:cNvSpPr/>
                <p:nvPr/>
              </p:nvSpPr>
              <p:spPr>
                <a:xfrm>
                  <a:off x="3967050" y="2337950"/>
                  <a:ext cx="356400" cy="356400"/>
                </a:xfrm>
                <a:prstGeom prst="ellipse">
                  <a:avLst/>
                </a:prstGeom>
                <a:solidFill>
                  <a:srgbClr val="93C47D"/>
                </a:solidFill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pic>
            <p:nvPicPr>
              <p:cNvPr id="302" name="Google Shape;302;p2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175150" y="4392175"/>
                <a:ext cx="315000" cy="315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 txBox="1">
            <a:spLocks noGrp="1"/>
          </p:cNvSpPr>
          <p:nvPr>
            <p:ph type="body" idx="1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Giving data providers unmonitored control over compute: 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Providers can maximize privacy, </a:t>
            </a:r>
            <a:r>
              <a:rPr lang="en" b="1"/>
              <a:t>give zero utility or attack system</a:t>
            </a:r>
            <a:endParaRPr b="1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Providers can attack ML model, compromising integrity [1]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Providers can attack other providers, compromising privacy [2]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  <p:sp>
        <p:nvSpPr>
          <p:cNvPr id="308" name="Google Shape;308;p26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providers are not to be trusted</a:t>
            </a:r>
            <a:endParaRPr/>
          </a:p>
        </p:txBody>
      </p:sp>
      <p:sp>
        <p:nvSpPr>
          <p:cNvPr id="309" name="Google Shape;309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10" name="Google Shape;3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2821" y="3080123"/>
            <a:ext cx="4397975" cy="11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6"/>
          <p:cNvPicPr preferRelativeResize="0"/>
          <p:nvPr/>
        </p:nvPicPr>
        <p:blipFill rotWithShape="1">
          <a:blip r:embed="rId4">
            <a:alphaModFix/>
          </a:blip>
          <a:srcRect b="22287"/>
          <a:stretch/>
        </p:blipFill>
        <p:spPr>
          <a:xfrm>
            <a:off x="1090975" y="2782099"/>
            <a:ext cx="2998574" cy="1786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6"/>
          <p:cNvSpPr txBox="1"/>
          <p:nvPr/>
        </p:nvSpPr>
        <p:spPr>
          <a:xfrm>
            <a:off x="292050" y="4538254"/>
            <a:ext cx="8180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[1] Bagdasaryan et al. “</a:t>
            </a:r>
            <a:r>
              <a:rPr lang="en" sz="1200" i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To Backdoor Federated Learning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” arXiv 2018.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[2] Hitaj et al. “</a:t>
            </a:r>
            <a:r>
              <a:rPr lang="en" sz="1200" i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Deep Models Under the GAN: Information Leakage from Collaborative Deep Learning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” CCS 2017. 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 txBox="1">
            <a:spLocks noGrp="1"/>
          </p:cNvSpPr>
          <p:nvPr>
            <p:ph type="body" idx="1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Giving data providers unmonitored control over compute: 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Providers can maximize privacy, </a:t>
            </a:r>
            <a:r>
              <a:rPr lang="en" b="1"/>
              <a:t>give zero utility or attack system</a:t>
            </a:r>
            <a:endParaRPr b="1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Providers can attack ML model, compromising integrity [1]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Providers can attack other providers, compromising privacy [2]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  <p:sp>
        <p:nvSpPr>
          <p:cNvPr id="318" name="Google Shape;318;p27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providers are not to be trusted</a:t>
            </a:r>
            <a:endParaRPr/>
          </a:p>
        </p:txBody>
      </p:sp>
      <p:sp>
        <p:nvSpPr>
          <p:cNvPr id="319" name="Google Shape;3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20" name="Google Shape;3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2821" y="3080123"/>
            <a:ext cx="4397975" cy="11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7"/>
          <p:cNvPicPr preferRelativeResize="0"/>
          <p:nvPr/>
        </p:nvPicPr>
        <p:blipFill rotWithShape="1">
          <a:blip r:embed="rId4">
            <a:alphaModFix/>
          </a:blip>
          <a:srcRect b="22287"/>
          <a:stretch/>
        </p:blipFill>
        <p:spPr>
          <a:xfrm>
            <a:off x="1090975" y="2782099"/>
            <a:ext cx="2998574" cy="1786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7"/>
          <p:cNvSpPr txBox="1"/>
          <p:nvPr/>
        </p:nvSpPr>
        <p:spPr>
          <a:xfrm>
            <a:off x="292050" y="4538254"/>
            <a:ext cx="8180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[1] Bagdasaryan et al. “</a:t>
            </a:r>
            <a:r>
              <a:rPr lang="en" sz="1200" i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To Backdoor Federated Learning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” arXiv 2018.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[2] Hitaj et al. “</a:t>
            </a:r>
            <a:r>
              <a:rPr lang="en" sz="1200" i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Deep Models Under the GAN: Information Leakage from Collaborative Deep Learning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” CCS 2017. 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27"/>
          <p:cNvSpPr txBox="1"/>
          <p:nvPr/>
        </p:nvSpPr>
        <p:spPr>
          <a:xfrm>
            <a:off x="821800" y="2348000"/>
            <a:ext cx="7748100" cy="9066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We </a:t>
            </a:r>
            <a:r>
              <a:rPr lang="en" sz="2400" b="1" u="sng"/>
              <a:t>also</a:t>
            </a:r>
            <a:r>
              <a:rPr lang="en" sz="2400" b="1"/>
              <a:t> cannot trust data providers to control the ML incentive tradeoff!</a:t>
            </a:r>
            <a:endParaRPr sz="2400" b="1">
              <a:solidFill>
                <a:srgbClr val="1A1A1A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8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Putting it all together</a:t>
            </a:r>
            <a:endParaRPr/>
          </a:p>
        </p:txBody>
      </p:sp>
      <p:sp>
        <p:nvSpPr>
          <p:cNvPr id="329" name="Google Shape;329;p28"/>
          <p:cNvSpPr txBox="1">
            <a:spLocks noGrp="1"/>
          </p:cNvSpPr>
          <p:nvPr>
            <p:ph type="body" idx="1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" dirty="0"/>
              <a:t>The state of the art in multi-party ML</a:t>
            </a:r>
            <a:endParaRPr dirty="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dirty="0"/>
              <a:t>Gives too much control to model owners </a:t>
            </a:r>
            <a:endParaRPr dirty="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b="1" dirty="0"/>
              <a:t>N</a:t>
            </a:r>
            <a:r>
              <a:rPr lang="en" sz="1800" b="1" dirty="0"/>
              <a:t>ot privacy focused and vulnerable</a:t>
            </a:r>
            <a:endParaRPr sz="1800" b="1"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" dirty="0"/>
              <a:t>State of the art </a:t>
            </a:r>
            <a:r>
              <a:rPr lang="en-CA" dirty="0"/>
              <a:t>in private multi-party ML (federated learning)</a:t>
            </a:r>
            <a:endParaRPr dirty="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dirty="0"/>
              <a:t>Require trust in model owners or data providers </a:t>
            </a:r>
            <a:endParaRPr dirty="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b="1" dirty="0"/>
              <a:t>But there is no incentive for either to do so</a:t>
            </a:r>
            <a:endParaRPr b="1"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" dirty="0"/>
              <a:t>Data marketplaces (blockchains) [1]</a:t>
            </a:r>
            <a:endParaRPr dirty="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lang="en" dirty="0"/>
              <a:t>Security and system overkill</a:t>
            </a:r>
            <a:endParaRPr dirty="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b="1" dirty="0"/>
              <a:t>Much too slow for modern use cases</a:t>
            </a:r>
            <a:endParaRPr b="1"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  <p:sp>
        <p:nvSpPr>
          <p:cNvPr id="330" name="Google Shape;330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331" name="Google Shape;331;p28"/>
          <p:cNvSpPr txBox="1"/>
          <p:nvPr/>
        </p:nvSpPr>
        <p:spPr>
          <a:xfrm>
            <a:off x="292050" y="4657007"/>
            <a:ext cx="8180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[1] Hynes et al. “</a:t>
            </a:r>
            <a:r>
              <a:rPr lang="en" sz="1200" i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Demonstration of Sterling: A Privacy-Preserving Data Marketplace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” VLDB 2018.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9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Putting it all together</a:t>
            </a:r>
            <a:endParaRPr/>
          </a:p>
        </p:txBody>
      </p:sp>
      <p:sp>
        <p:nvSpPr>
          <p:cNvPr id="337" name="Google Shape;33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cxnSp>
        <p:nvCxnSpPr>
          <p:cNvPr id="338" name="Google Shape;338;p29"/>
          <p:cNvCxnSpPr/>
          <p:nvPr/>
        </p:nvCxnSpPr>
        <p:spPr>
          <a:xfrm>
            <a:off x="616025" y="4015350"/>
            <a:ext cx="7427700" cy="7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39" name="Google Shape;339;p29"/>
          <p:cNvSpPr txBox="1"/>
          <p:nvPr/>
        </p:nvSpPr>
        <p:spPr>
          <a:xfrm>
            <a:off x="467600" y="4022775"/>
            <a:ext cx="2939400" cy="8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More Centralized</a:t>
            </a:r>
            <a:br>
              <a:rPr lang="en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Less Private/Secure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0" name="Google Shape;340;p29"/>
          <p:cNvSpPr txBox="1"/>
          <p:nvPr/>
        </p:nvSpPr>
        <p:spPr>
          <a:xfrm>
            <a:off x="6175024" y="4022775"/>
            <a:ext cx="1868700" cy="8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Less Centralized</a:t>
            </a:r>
            <a:br>
              <a:rPr lang="en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More Private/Secure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0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Putting it all together</a:t>
            </a:r>
            <a:endParaRPr/>
          </a:p>
        </p:txBody>
      </p:sp>
      <p:sp>
        <p:nvSpPr>
          <p:cNvPr id="346" name="Google Shape;346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cxnSp>
        <p:nvCxnSpPr>
          <p:cNvPr id="347" name="Google Shape;347;p30"/>
          <p:cNvCxnSpPr/>
          <p:nvPr/>
        </p:nvCxnSpPr>
        <p:spPr>
          <a:xfrm>
            <a:off x="616025" y="4015350"/>
            <a:ext cx="7427700" cy="7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48" name="Google Shape;348;p30"/>
          <p:cNvSpPr txBox="1"/>
          <p:nvPr/>
        </p:nvSpPr>
        <p:spPr>
          <a:xfrm>
            <a:off x="467600" y="4022775"/>
            <a:ext cx="2939400" cy="8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More Centralized</a:t>
            </a:r>
            <a:br>
              <a:rPr lang="en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Less Private/Secure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9" name="Google Shape;349;p30"/>
          <p:cNvSpPr txBox="1"/>
          <p:nvPr/>
        </p:nvSpPr>
        <p:spPr>
          <a:xfrm>
            <a:off x="6175024" y="4022775"/>
            <a:ext cx="1868700" cy="8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Less Centralized</a:t>
            </a:r>
            <a:br>
              <a:rPr lang="en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More Private/Secure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50" name="Google Shape;350;p30"/>
          <p:cNvCxnSpPr/>
          <p:nvPr/>
        </p:nvCxnSpPr>
        <p:spPr>
          <a:xfrm rot="10800000">
            <a:off x="1113300" y="3183950"/>
            <a:ext cx="0" cy="668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351" name="Google Shape;351;p30"/>
          <p:cNvSpPr txBox="1"/>
          <p:nvPr/>
        </p:nvSpPr>
        <p:spPr>
          <a:xfrm>
            <a:off x="393400" y="2618725"/>
            <a:ext cx="1677300" cy="4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Centralized Parameter Server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250" y="1324300"/>
            <a:ext cx="1228100" cy="122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1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Putting it all together</a:t>
            </a:r>
            <a:endParaRPr/>
          </a:p>
        </p:txBody>
      </p:sp>
      <p:sp>
        <p:nvSpPr>
          <p:cNvPr id="358" name="Google Shape;358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cxnSp>
        <p:nvCxnSpPr>
          <p:cNvPr id="359" name="Google Shape;359;p31"/>
          <p:cNvCxnSpPr/>
          <p:nvPr/>
        </p:nvCxnSpPr>
        <p:spPr>
          <a:xfrm>
            <a:off x="616025" y="4015350"/>
            <a:ext cx="7427700" cy="7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60" name="Google Shape;360;p31"/>
          <p:cNvSpPr txBox="1"/>
          <p:nvPr/>
        </p:nvSpPr>
        <p:spPr>
          <a:xfrm>
            <a:off x="467600" y="4022775"/>
            <a:ext cx="2939400" cy="8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More Centralized</a:t>
            </a:r>
            <a:br>
              <a:rPr lang="en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Less Private/Secure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1" name="Google Shape;361;p31"/>
          <p:cNvSpPr txBox="1"/>
          <p:nvPr/>
        </p:nvSpPr>
        <p:spPr>
          <a:xfrm>
            <a:off x="6175024" y="4022775"/>
            <a:ext cx="1868700" cy="8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Less Centralized</a:t>
            </a:r>
            <a:br>
              <a:rPr lang="en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More Private/Secure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62" name="Google Shape;362;p31"/>
          <p:cNvCxnSpPr/>
          <p:nvPr/>
        </p:nvCxnSpPr>
        <p:spPr>
          <a:xfrm rot="10800000">
            <a:off x="1113300" y="3183950"/>
            <a:ext cx="0" cy="668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63" name="Google Shape;363;p31"/>
          <p:cNvCxnSpPr/>
          <p:nvPr/>
        </p:nvCxnSpPr>
        <p:spPr>
          <a:xfrm rot="10800000">
            <a:off x="3229075" y="3183950"/>
            <a:ext cx="0" cy="668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364" name="Google Shape;364;p31"/>
          <p:cNvSpPr txBox="1"/>
          <p:nvPr/>
        </p:nvSpPr>
        <p:spPr>
          <a:xfrm>
            <a:off x="393400" y="2618725"/>
            <a:ext cx="1677300" cy="4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Centralized Parameter Server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5" name="Google Shape;365;p31"/>
          <p:cNvSpPr txBox="1"/>
          <p:nvPr/>
        </p:nvSpPr>
        <p:spPr>
          <a:xfrm>
            <a:off x="2399088" y="2618725"/>
            <a:ext cx="1677300" cy="4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Federated Learning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6" name="Google Shape;3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250" y="1324300"/>
            <a:ext cx="1228100" cy="122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4963" y="1175612"/>
            <a:ext cx="2788226" cy="152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2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Putting it all together</a:t>
            </a:r>
            <a:endParaRPr/>
          </a:p>
        </p:txBody>
      </p:sp>
      <p:sp>
        <p:nvSpPr>
          <p:cNvPr id="373" name="Google Shape;373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cxnSp>
        <p:nvCxnSpPr>
          <p:cNvPr id="374" name="Google Shape;374;p32"/>
          <p:cNvCxnSpPr/>
          <p:nvPr/>
        </p:nvCxnSpPr>
        <p:spPr>
          <a:xfrm>
            <a:off x="616025" y="4015350"/>
            <a:ext cx="7427700" cy="7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75" name="Google Shape;375;p32"/>
          <p:cNvSpPr txBox="1"/>
          <p:nvPr/>
        </p:nvSpPr>
        <p:spPr>
          <a:xfrm>
            <a:off x="467600" y="4022775"/>
            <a:ext cx="2939400" cy="8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More Centralized</a:t>
            </a:r>
            <a:br>
              <a:rPr lang="en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Less Private/Secure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6" name="Google Shape;376;p32"/>
          <p:cNvSpPr txBox="1"/>
          <p:nvPr/>
        </p:nvSpPr>
        <p:spPr>
          <a:xfrm>
            <a:off x="6175024" y="4022775"/>
            <a:ext cx="1868700" cy="8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Less Centralized</a:t>
            </a:r>
            <a:br>
              <a:rPr lang="en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More Private/Secure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77" name="Google Shape;377;p32"/>
          <p:cNvCxnSpPr/>
          <p:nvPr/>
        </p:nvCxnSpPr>
        <p:spPr>
          <a:xfrm rot="10800000">
            <a:off x="1113300" y="3183950"/>
            <a:ext cx="0" cy="668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78" name="Google Shape;378;p32"/>
          <p:cNvCxnSpPr/>
          <p:nvPr/>
        </p:nvCxnSpPr>
        <p:spPr>
          <a:xfrm rot="10800000">
            <a:off x="7576974" y="3183950"/>
            <a:ext cx="0" cy="668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79" name="Google Shape;379;p32"/>
          <p:cNvCxnSpPr/>
          <p:nvPr/>
        </p:nvCxnSpPr>
        <p:spPr>
          <a:xfrm rot="10800000">
            <a:off x="3229075" y="3183950"/>
            <a:ext cx="0" cy="668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380" name="Google Shape;380;p32"/>
          <p:cNvSpPr txBox="1"/>
          <p:nvPr/>
        </p:nvSpPr>
        <p:spPr>
          <a:xfrm>
            <a:off x="393400" y="2618725"/>
            <a:ext cx="1677300" cy="4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Centralized Parameter Server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1" name="Google Shape;381;p32"/>
          <p:cNvSpPr txBox="1"/>
          <p:nvPr/>
        </p:nvSpPr>
        <p:spPr>
          <a:xfrm>
            <a:off x="2399088" y="2618725"/>
            <a:ext cx="1677300" cy="4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Federated Learning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2" name="Google Shape;382;p32"/>
          <p:cNvSpPr txBox="1"/>
          <p:nvPr/>
        </p:nvSpPr>
        <p:spPr>
          <a:xfrm>
            <a:off x="6738324" y="2618725"/>
            <a:ext cx="1677300" cy="4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Blockchain-based Multi-party ML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3" name="Google Shape;3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250" y="1324300"/>
            <a:ext cx="1228100" cy="122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4963" y="1175612"/>
            <a:ext cx="2788226" cy="152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9999" y="1411167"/>
            <a:ext cx="2013949" cy="1141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emerging ML economy</a:t>
            </a:r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body" idx="1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With the explosion of machine learning (ML), data is the new currency!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Good quality data is vital to the health of ML ecosystems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 models with more data from more sources!</a:t>
            </a:r>
            <a:endParaRPr u="sng"/>
          </a:p>
        </p:txBody>
      </p:sp>
      <p:sp>
        <p:nvSpPr>
          <p:cNvPr id="92" name="Google Shape;9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93" name="Google Shape;9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7475" y="2371250"/>
            <a:ext cx="2634875" cy="190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9800" y="2737600"/>
            <a:ext cx="2163125" cy="1989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200" y="2737600"/>
            <a:ext cx="3255325" cy="18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3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Putting it all together</a:t>
            </a:r>
            <a:endParaRPr/>
          </a:p>
        </p:txBody>
      </p:sp>
      <p:sp>
        <p:nvSpPr>
          <p:cNvPr id="391" name="Google Shape;391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cxnSp>
        <p:nvCxnSpPr>
          <p:cNvPr id="392" name="Google Shape;392;p33"/>
          <p:cNvCxnSpPr/>
          <p:nvPr/>
        </p:nvCxnSpPr>
        <p:spPr>
          <a:xfrm>
            <a:off x="616025" y="4015350"/>
            <a:ext cx="7427700" cy="7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93" name="Google Shape;393;p33"/>
          <p:cNvSpPr txBox="1"/>
          <p:nvPr/>
        </p:nvSpPr>
        <p:spPr>
          <a:xfrm>
            <a:off x="467600" y="4022775"/>
            <a:ext cx="2939400" cy="8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More Centralized</a:t>
            </a:r>
            <a:br>
              <a:rPr lang="en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Less Private/Secure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4" name="Google Shape;394;p33"/>
          <p:cNvSpPr txBox="1"/>
          <p:nvPr/>
        </p:nvSpPr>
        <p:spPr>
          <a:xfrm>
            <a:off x="6175024" y="4022775"/>
            <a:ext cx="1868700" cy="8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Less Centralized</a:t>
            </a:r>
            <a:br>
              <a:rPr lang="en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More Private/Secure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95" name="Google Shape;395;p33"/>
          <p:cNvCxnSpPr/>
          <p:nvPr/>
        </p:nvCxnSpPr>
        <p:spPr>
          <a:xfrm rot="10800000">
            <a:off x="1113300" y="3183950"/>
            <a:ext cx="0" cy="668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96" name="Google Shape;396;p33"/>
          <p:cNvCxnSpPr/>
          <p:nvPr/>
        </p:nvCxnSpPr>
        <p:spPr>
          <a:xfrm rot="10800000">
            <a:off x="7576974" y="3183950"/>
            <a:ext cx="0" cy="668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97" name="Google Shape;397;p33"/>
          <p:cNvCxnSpPr/>
          <p:nvPr/>
        </p:nvCxnSpPr>
        <p:spPr>
          <a:xfrm rot="10800000">
            <a:off x="3229075" y="3183950"/>
            <a:ext cx="0" cy="668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98" name="Google Shape;398;p33"/>
          <p:cNvCxnSpPr/>
          <p:nvPr/>
        </p:nvCxnSpPr>
        <p:spPr>
          <a:xfrm rot="10800000">
            <a:off x="5229575" y="3183950"/>
            <a:ext cx="0" cy="668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399" name="Google Shape;399;p33"/>
          <p:cNvSpPr txBox="1"/>
          <p:nvPr/>
        </p:nvSpPr>
        <p:spPr>
          <a:xfrm>
            <a:off x="393400" y="2618725"/>
            <a:ext cx="1677300" cy="4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Centralized Parameter Server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0" name="Google Shape;400;p33"/>
          <p:cNvSpPr txBox="1"/>
          <p:nvPr/>
        </p:nvSpPr>
        <p:spPr>
          <a:xfrm>
            <a:off x="2399088" y="2618725"/>
            <a:ext cx="1677300" cy="4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Federated Learning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1" name="Google Shape;401;p33"/>
          <p:cNvSpPr txBox="1"/>
          <p:nvPr/>
        </p:nvSpPr>
        <p:spPr>
          <a:xfrm>
            <a:off x="6738324" y="2618725"/>
            <a:ext cx="1677300" cy="4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Blockchain-based Multi-party ML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2" name="Google Shape;402;p33"/>
          <p:cNvSpPr txBox="1"/>
          <p:nvPr/>
        </p:nvSpPr>
        <p:spPr>
          <a:xfrm>
            <a:off x="4404800" y="2618725"/>
            <a:ext cx="1677300" cy="4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Brokered </a:t>
            </a:r>
            <a:br>
              <a:rPr lang="en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Learning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03" name="Google Shape;4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250" y="1324300"/>
            <a:ext cx="1228100" cy="122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4963" y="1175612"/>
            <a:ext cx="2788226" cy="152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9999" y="1411167"/>
            <a:ext cx="2013949" cy="1141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6" name="Google Shape;406;p33"/>
          <p:cNvGrpSpPr/>
          <p:nvPr/>
        </p:nvGrpSpPr>
        <p:grpSpPr>
          <a:xfrm>
            <a:off x="4237872" y="1468293"/>
            <a:ext cx="2011147" cy="1232807"/>
            <a:chOff x="5352445" y="3144314"/>
            <a:chExt cx="3119992" cy="1912515"/>
          </a:xfrm>
        </p:grpSpPr>
        <p:cxnSp>
          <p:nvCxnSpPr>
            <p:cNvPr id="407" name="Google Shape;407;p33"/>
            <p:cNvCxnSpPr/>
            <p:nvPr/>
          </p:nvCxnSpPr>
          <p:spPr>
            <a:xfrm rot="10800000" flipH="1">
              <a:off x="5899241" y="4104304"/>
              <a:ext cx="699000" cy="14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08" name="Google Shape;408;p33"/>
            <p:cNvCxnSpPr/>
            <p:nvPr/>
          </p:nvCxnSpPr>
          <p:spPr>
            <a:xfrm>
              <a:off x="5899241" y="3590104"/>
              <a:ext cx="669300" cy="29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09" name="Google Shape;409;p33"/>
            <p:cNvCxnSpPr/>
            <p:nvPr/>
          </p:nvCxnSpPr>
          <p:spPr>
            <a:xfrm rot="10800000" flipH="1">
              <a:off x="5899241" y="4290004"/>
              <a:ext cx="676800" cy="37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410" name="Google Shape;410;p33"/>
            <p:cNvGrpSpPr/>
            <p:nvPr/>
          </p:nvGrpSpPr>
          <p:grpSpPr>
            <a:xfrm>
              <a:off x="5352445" y="3144314"/>
              <a:ext cx="547004" cy="709165"/>
              <a:chOff x="1943145" y="4097564"/>
              <a:chExt cx="547004" cy="709165"/>
            </a:xfrm>
          </p:grpSpPr>
          <p:grpSp>
            <p:nvGrpSpPr>
              <p:cNvPr id="411" name="Google Shape;411;p33"/>
              <p:cNvGrpSpPr/>
              <p:nvPr/>
            </p:nvGrpSpPr>
            <p:grpSpPr>
              <a:xfrm>
                <a:off x="1943145" y="4097564"/>
                <a:ext cx="484469" cy="709165"/>
                <a:chOff x="3841050" y="2337950"/>
                <a:chExt cx="608400" cy="890575"/>
              </a:xfrm>
            </p:grpSpPr>
            <p:sp>
              <p:nvSpPr>
                <p:cNvPr id="412" name="Google Shape;412;p33"/>
                <p:cNvSpPr/>
                <p:nvPr/>
              </p:nvSpPr>
              <p:spPr>
                <a:xfrm>
                  <a:off x="3841050" y="2620125"/>
                  <a:ext cx="608400" cy="608400"/>
                </a:xfrm>
                <a:prstGeom prst="pie">
                  <a:avLst>
                    <a:gd name="adj1" fmla="val 10800212"/>
                    <a:gd name="adj2" fmla="val 21599779"/>
                  </a:avLst>
                </a:prstGeom>
                <a:solidFill>
                  <a:srgbClr val="93C4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413;p33"/>
                <p:cNvSpPr/>
                <p:nvPr/>
              </p:nvSpPr>
              <p:spPr>
                <a:xfrm>
                  <a:off x="3967050" y="2337950"/>
                  <a:ext cx="356400" cy="356400"/>
                </a:xfrm>
                <a:prstGeom prst="ellipse">
                  <a:avLst/>
                </a:prstGeom>
                <a:solidFill>
                  <a:srgbClr val="93C47D"/>
                </a:solidFill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pic>
            <p:nvPicPr>
              <p:cNvPr id="414" name="Google Shape;414;p3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175150" y="4392175"/>
                <a:ext cx="315000" cy="315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15" name="Google Shape;415;p33"/>
            <p:cNvGrpSpPr/>
            <p:nvPr/>
          </p:nvGrpSpPr>
          <p:grpSpPr>
            <a:xfrm>
              <a:off x="5352445" y="4347664"/>
              <a:ext cx="547004" cy="709165"/>
              <a:chOff x="1943145" y="4097564"/>
              <a:chExt cx="547004" cy="709165"/>
            </a:xfrm>
          </p:grpSpPr>
          <p:grpSp>
            <p:nvGrpSpPr>
              <p:cNvPr id="416" name="Google Shape;416;p33"/>
              <p:cNvGrpSpPr/>
              <p:nvPr/>
            </p:nvGrpSpPr>
            <p:grpSpPr>
              <a:xfrm>
                <a:off x="1943145" y="4097564"/>
                <a:ext cx="484469" cy="709165"/>
                <a:chOff x="3841050" y="2337950"/>
                <a:chExt cx="608400" cy="890575"/>
              </a:xfrm>
            </p:grpSpPr>
            <p:sp>
              <p:nvSpPr>
                <p:cNvPr id="417" name="Google Shape;417;p33"/>
                <p:cNvSpPr/>
                <p:nvPr/>
              </p:nvSpPr>
              <p:spPr>
                <a:xfrm>
                  <a:off x="3841050" y="2620125"/>
                  <a:ext cx="608400" cy="608400"/>
                </a:xfrm>
                <a:prstGeom prst="pie">
                  <a:avLst>
                    <a:gd name="adj1" fmla="val 10800212"/>
                    <a:gd name="adj2" fmla="val 21599779"/>
                  </a:avLst>
                </a:prstGeom>
                <a:solidFill>
                  <a:srgbClr val="93C4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33"/>
                <p:cNvSpPr/>
                <p:nvPr/>
              </p:nvSpPr>
              <p:spPr>
                <a:xfrm>
                  <a:off x="3967050" y="2337950"/>
                  <a:ext cx="356400" cy="356400"/>
                </a:xfrm>
                <a:prstGeom prst="ellipse">
                  <a:avLst/>
                </a:prstGeom>
                <a:solidFill>
                  <a:srgbClr val="93C47D"/>
                </a:solidFill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pic>
            <p:nvPicPr>
              <p:cNvPr id="419" name="Google Shape;419;p3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175150" y="4392175"/>
                <a:ext cx="315000" cy="315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20" name="Google Shape;420;p33"/>
            <p:cNvGrpSpPr/>
            <p:nvPr/>
          </p:nvGrpSpPr>
          <p:grpSpPr>
            <a:xfrm>
              <a:off x="5352445" y="3745989"/>
              <a:ext cx="547004" cy="709165"/>
              <a:chOff x="1943145" y="4097564"/>
              <a:chExt cx="547004" cy="709165"/>
            </a:xfrm>
          </p:grpSpPr>
          <p:grpSp>
            <p:nvGrpSpPr>
              <p:cNvPr id="421" name="Google Shape;421;p33"/>
              <p:cNvGrpSpPr/>
              <p:nvPr/>
            </p:nvGrpSpPr>
            <p:grpSpPr>
              <a:xfrm>
                <a:off x="1943145" y="4097564"/>
                <a:ext cx="484469" cy="709165"/>
                <a:chOff x="3841050" y="2337950"/>
                <a:chExt cx="608400" cy="890575"/>
              </a:xfrm>
            </p:grpSpPr>
            <p:sp>
              <p:nvSpPr>
                <p:cNvPr id="422" name="Google Shape;422;p33"/>
                <p:cNvSpPr/>
                <p:nvPr/>
              </p:nvSpPr>
              <p:spPr>
                <a:xfrm>
                  <a:off x="3841050" y="2620125"/>
                  <a:ext cx="608400" cy="608400"/>
                </a:xfrm>
                <a:prstGeom prst="pie">
                  <a:avLst>
                    <a:gd name="adj1" fmla="val 10800212"/>
                    <a:gd name="adj2" fmla="val 21599779"/>
                  </a:avLst>
                </a:prstGeom>
                <a:solidFill>
                  <a:srgbClr val="93C4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33"/>
                <p:cNvSpPr/>
                <p:nvPr/>
              </p:nvSpPr>
              <p:spPr>
                <a:xfrm>
                  <a:off x="3967050" y="2337950"/>
                  <a:ext cx="356400" cy="356400"/>
                </a:xfrm>
                <a:prstGeom prst="ellipse">
                  <a:avLst/>
                </a:prstGeom>
                <a:solidFill>
                  <a:srgbClr val="93C47D"/>
                </a:solidFill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pic>
            <p:nvPicPr>
              <p:cNvPr id="424" name="Google Shape;424;p3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175150" y="4392175"/>
                <a:ext cx="315000" cy="315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25" name="Google Shape;425;p33"/>
            <p:cNvGrpSpPr/>
            <p:nvPr/>
          </p:nvGrpSpPr>
          <p:grpSpPr>
            <a:xfrm>
              <a:off x="7855333" y="3755264"/>
              <a:ext cx="617105" cy="709165"/>
              <a:chOff x="878595" y="2556864"/>
              <a:chExt cx="617105" cy="709165"/>
            </a:xfrm>
          </p:grpSpPr>
          <p:grpSp>
            <p:nvGrpSpPr>
              <p:cNvPr id="426" name="Google Shape;426;p33"/>
              <p:cNvGrpSpPr/>
              <p:nvPr/>
            </p:nvGrpSpPr>
            <p:grpSpPr>
              <a:xfrm>
                <a:off x="878595" y="2556864"/>
                <a:ext cx="484469" cy="709165"/>
                <a:chOff x="3841050" y="2337950"/>
                <a:chExt cx="608400" cy="890575"/>
              </a:xfrm>
            </p:grpSpPr>
            <p:sp>
              <p:nvSpPr>
                <p:cNvPr id="427" name="Google Shape;427;p33"/>
                <p:cNvSpPr/>
                <p:nvPr/>
              </p:nvSpPr>
              <p:spPr>
                <a:xfrm>
                  <a:off x="3841050" y="2620125"/>
                  <a:ext cx="608400" cy="608400"/>
                </a:xfrm>
                <a:prstGeom prst="pie">
                  <a:avLst>
                    <a:gd name="adj1" fmla="val 10800212"/>
                    <a:gd name="adj2" fmla="val 21599779"/>
                  </a:avLst>
                </a:prstGeom>
                <a:solidFill>
                  <a:srgbClr val="B4A7D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33"/>
                <p:cNvSpPr/>
                <p:nvPr/>
              </p:nvSpPr>
              <p:spPr>
                <a:xfrm>
                  <a:off x="3967050" y="2337950"/>
                  <a:ext cx="356400" cy="356400"/>
                </a:xfrm>
                <a:prstGeom prst="ellipse">
                  <a:avLst/>
                </a:prstGeom>
                <a:solidFill>
                  <a:srgbClr val="B4A7D6"/>
                </a:solidFill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pic>
            <p:nvPicPr>
              <p:cNvPr id="429" name="Google Shape;429;p33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1102100" y="2760813"/>
                <a:ext cx="393600" cy="393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30" name="Google Shape;430;p33"/>
            <p:cNvGrpSpPr/>
            <p:nvPr/>
          </p:nvGrpSpPr>
          <p:grpSpPr>
            <a:xfrm>
              <a:off x="6685920" y="3755264"/>
              <a:ext cx="561730" cy="709165"/>
              <a:chOff x="4358720" y="4111239"/>
              <a:chExt cx="561730" cy="709165"/>
            </a:xfrm>
          </p:grpSpPr>
          <p:grpSp>
            <p:nvGrpSpPr>
              <p:cNvPr id="431" name="Google Shape;431;p33"/>
              <p:cNvGrpSpPr/>
              <p:nvPr/>
            </p:nvGrpSpPr>
            <p:grpSpPr>
              <a:xfrm>
                <a:off x="4358720" y="4111239"/>
                <a:ext cx="484469" cy="709165"/>
                <a:chOff x="3841050" y="2337950"/>
                <a:chExt cx="608400" cy="890575"/>
              </a:xfrm>
            </p:grpSpPr>
            <p:sp>
              <p:nvSpPr>
                <p:cNvPr id="432" name="Google Shape;432;p33"/>
                <p:cNvSpPr/>
                <p:nvPr/>
              </p:nvSpPr>
              <p:spPr>
                <a:xfrm>
                  <a:off x="3841050" y="2620125"/>
                  <a:ext cx="608400" cy="608400"/>
                </a:xfrm>
                <a:prstGeom prst="pie">
                  <a:avLst>
                    <a:gd name="adj1" fmla="val 10800212"/>
                    <a:gd name="adj2" fmla="val 21599779"/>
                  </a:avLst>
                </a:prstGeom>
                <a:solidFill>
                  <a:srgbClr val="F6B26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33"/>
                <p:cNvSpPr/>
                <p:nvPr/>
              </p:nvSpPr>
              <p:spPr>
                <a:xfrm>
                  <a:off x="3967050" y="2337950"/>
                  <a:ext cx="356400" cy="356400"/>
                </a:xfrm>
                <a:prstGeom prst="ellipse">
                  <a:avLst/>
                </a:prstGeom>
                <a:solidFill>
                  <a:srgbClr val="F6B26B"/>
                </a:solidFill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pic>
            <p:nvPicPr>
              <p:cNvPr id="434" name="Google Shape;434;p3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4605450" y="4393750"/>
                <a:ext cx="315000" cy="315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435" name="Google Shape;435;p33"/>
            <p:cNvCxnSpPr/>
            <p:nvPr/>
          </p:nvCxnSpPr>
          <p:spPr>
            <a:xfrm>
              <a:off x="7302025" y="4047525"/>
              <a:ext cx="51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4"/>
          <p:cNvSpPr txBox="1">
            <a:spLocks noGrp="1"/>
          </p:cNvSpPr>
          <p:nvPr>
            <p:ph type="body" idx="1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</a:pPr>
            <a:r>
              <a:rPr lang="en" sz="1800"/>
              <a:t>Current </a:t>
            </a:r>
            <a:r>
              <a:rPr lang="en"/>
              <a:t>multi-party</a:t>
            </a:r>
            <a:r>
              <a:rPr lang="en" sz="1800"/>
              <a:t> ML </a:t>
            </a:r>
            <a:r>
              <a:rPr lang="en"/>
              <a:t>systems</a:t>
            </a:r>
            <a:r>
              <a:rPr lang="en" sz="1800"/>
              <a:t> </a:t>
            </a:r>
            <a:r>
              <a:rPr lang="en"/>
              <a:t>use</a:t>
            </a:r>
            <a:r>
              <a:rPr lang="en" sz="1800"/>
              <a:t> unsophisticated threat</a:t>
            </a:r>
            <a:r>
              <a:rPr lang="en"/>
              <a:t>/</a:t>
            </a:r>
            <a:r>
              <a:rPr lang="en" sz="1800"/>
              <a:t>incentive model: </a:t>
            </a:r>
            <a:endParaRPr sz="180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○"/>
            </a:pPr>
            <a:r>
              <a:rPr lang="en" sz="1800"/>
              <a:t>Trust the </a:t>
            </a:r>
            <a:r>
              <a:rPr lang="en"/>
              <a:t>model owner</a:t>
            </a:r>
            <a:endParaRPr sz="180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</a:pPr>
            <a:r>
              <a:rPr lang="en" sz="1800"/>
              <a:t>New brokered learning setting for privacy-preserving ML</a:t>
            </a:r>
            <a:endParaRPr sz="180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</a:pPr>
            <a:r>
              <a:rPr lang="en" sz="1800"/>
              <a:t>New defences against known ML attacks for this setting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TorMentor: A brokered learning example of an anonymous ML system</a:t>
            </a:r>
            <a:endParaRPr/>
          </a:p>
          <a:p>
            <a:pPr marL="4572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i="1"/>
          </a:p>
        </p:txBody>
      </p:sp>
      <p:sp>
        <p:nvSpPr>
          <p:cNvPr id="441" name="Google Shape;441;p34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contributions</a:t>
            </a:r>
            <a:endParaRPr/>
          </a:p>
        </p:txBody>
      </p:sp>
      <p:sp>
        <p:nvSpPr>
          <p:cNvPr id="442" name="Google Shape;442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443" name="Google Shape;443;p34"/>
          <p:cNvSpPr txBox="1"/>
          <p:nvPr/>
        </p:nvSpPr>
        <p:spPr>
          <a:xfrm>
            <a:off x="1422450" y="3645175"/>
            <a:ext cx="6793200" cy="507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Brokered Learning</a:t>
            </a:r>
            <a:r>
              <a:rPr lang="en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A new standard for incentives in 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secure</a:t>
            </a:r>
            <a:r>
              <a:rPr lang="en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ML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5"/>
          <p:cNvSpPr txBox="1">
            <a:spLocks noGrp="1"/>
          </p:cNvSpPr>
          <p:nvPr>
            <p:ph type="title"/>
          </p:nvPr>
        </p:nvSpPr>
        <p:spPr>
          <a:xfrm>
            <a:off x="311700" y="1348800"/>
            <a:ext cx="8114400" cy="24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Brokered Learning</a:t>
            </a:r>
            <a:endParaRPr/>
          </a:p>
        </p:txBody>
      </p:sp>
      <p:sp>
        <p:nvSpPr>
          <p:cNvPr id="449" name="Google Shape;4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Lato"/>
                <a:ea typeface="Lato"/>
                <a:cs typeface="Lato"/>
                <a:sym typeface="Lato"/>
              </a:rPr>
              <a:t>22</a:t>
            </a:fld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6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Brokered agreements in the ML economy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36"/>
          <p:cNvSpPr txBox="1">
            <a:spLocks noGrp="1"/>
          </p:cNvSpPr>
          <p:nvPr>
            <p:ph type="body" idx="1"/>
          </p:nvPr>
        </p:nvSpPr>
        <p:spPr>
          <a:xfrm>
            <a:off x="311700" y="1417950"/>
            <a:ext cx="4267800" cy="17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Federated learning: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Communicate with model owner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Trust that model owner is not malicious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Model owners have full control over model and process</a:t>
            </a:r>
            <a:endParaRPr sz="1400"/>
          </a:p>
        </p:txBody>
      </p:sp>
      <p:sp>
        <p:nvSpPr>
          <p:cNvPr id="456" name="Google Shape;456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cxnSp>
        <p:nvCxnSpPr>
          <p:cNvPr id="457" name="Google Shape;457;p36"/>
          <p:cNvCxnSpPr>
            <a:stCxn id="458" idx="3"/>
            <a:endCxn id="459" idx="1"/>
          </p:cNvCxnSpPr>
          <p:nvPr/>
        </p:nvCxnSpPr>
        <p:spPr>
          <a:xfrm>
            <a:off x="1881124" y="4253116"/>
            <a:ext cx="661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0" name="Google Shape;460;p36"/>
          <p:cNvCxnSpPr>
            <a:stCxn id="461" idx="3"/>
          </p:cNvCxnSpPr>
          <p:nvPr/>
        </p:nvCxnSpPr>
        <p:spPr>
          <a:xfrm>
            <a:off x="1881200" y="3724413"/>
            <a:ext cx="634800" cy="39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2" name="Google Shape;462;p36"/>
          <p:cNvCxnSpPr>
            <a:stCxn id="463" idx="3"/>
          </p:cNvCxnSpPr>
          <p:nvPr/>
        </p:nvCxnSpPr>
        <p:spPr>
          <a:xfrm rot="10800000" flipH="1">
            <a:off x="1881200" y="4423575"/>
            <a:ext cx="634800" cy="37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4" name="Google Shape;464;p36"/>
          <p:cNvSpPr txBox="1">
            <a:spLocks noGrp="1"/>
          </p:cNvSpPr>
          <p:nvPr>
            <p:ph type="body" idx="2"/>
          </p:nvPr>
        </p:nvSpPr>
        <p:spPr>
          <a:xfrm>
            <a:off x="4579500" y="1417950"/>
            <a:ext cx="4267800" cy="1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Brokered learning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Communicate with neutral broker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Broker executes model owner’s validation services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b="1"/>
              <a:t>Decouple model owners and infrastructure</a:t>
            </a:r>
            <a:endParaRPr sz="1400" b="1"/>
          </a:p>
        </p:txBody>
      </p:sp>
      <p:grpSp>
        <p:nvGrpSpPr>
          <p:cNvPr id="465" name="Google Shape;465;p36"/>
          <p:cNvGrpSpPr/>
          <p:nvPr/>
        </p:nvGrpSpPr>
        <p:grpSpPr>
          <a:xfrm>
            <a:off x="1334195" y="3296864"/>
            <a:ext cx="547004" cy="709165"/>
            <a:chOff x="1943145" y="4097564"/>
            <a:chExt cx="547004" cy="709165"/>
          </a:xfrm>
        </p:grpSpPr>
        <p:grpSp>
          <p:nvGrpSpPr>
            <p:cNvPr id="466" name="Google Shape;466;p36"/>
            <p:cNvGrpSpPr/>
            <p:nvPr/>
          </p:nvGrpSpPr>
          <p:grpSpPr>
            <a:xfrm>
              <a:off x="1943145" y="4097564"/>
              <a:ext cx="484469" cy="709165"/>
              <a:chOff x="3841050" y="2337950"/>
              <a:chExt cx="608400" cy="890575"/>
            </a:xfrm>
          </p:grpSpPr>
          <p:sp>
            <p:nvSpPr>
              <p:cNvPr id="467" name="Google Shape;467;p36"/>
              <p:cNvSpPr/>
              <p:nvPr/>
            </p:nvSpPr>
            <p:spPr>
              <a:xfrm>
                <a:off x="3841050" y="2620125"/>
                <a:ext cx="608400" cy="608400"/>
              </a:xfrm>
              <a:prstGeom prst="pie">
                <a:avLst>
                  <a:gd name="adj1" fmla="val 10800212"/>
                  <a:gd name="adj2" fmla="val 21599779"/>
                </a:avLst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36"/>
              <p:cNvSpPr/>
              <p:nvPr/>
            </p:nvSpPr>
            <p:spPr>
              <a:xfrm>
                <a:off x="3967050" y="2337950"/>
                <a:ext cx="356400" cy="356400"/>
              </a:xfrm>
              <a:prstGeom prst="ellipse">
                <a:avLst/>
              </a:prstGeom>
              <a:solidFill>
                <a:srgbClr val="93C47D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69" name="Google Shape;469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5150" y="4392175"/>
              <a:ext cx="315000" cy="315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0" name="Google Shape;470;p36"/>
          <p:cNvGrpSpPr/>
          <p:nvPr/>
        </p:nvGrpSpPr>
        <p:grpSpPr>
          <a:xfrm>
            <a:off x="1334195" y="4500214"/>
            <a:ext cx="547004" cy="709165"/>
            <a:chOff x="1943145" y="4097564"/>
            <a:chExt cx="547004" cy="709165"/>
          </a:xfrm>
        </p:grpSpPr>
        <p:grpSp>
          <p:nvGrpSpPr>
            <p:cNvPr id="471" name="Google Shape;471;p36"/>
            <p:cNvGrpSpPr/>
            <p:nvPr/>
          </p:nvGrpSpPr>
          <p:grpSpPr>
            <a:xfrm>
              <a:off x="1943145" y="4097564"/>
              <a:ext cx="484469" cy="709165"/>
              <a:chOff x="3841050" y="2337950"/>
              <a:chExt cx="608400" cy="890575"/>
            </a:xfrm>
          </p:grpSpPr>
          <p:sp>
            <p:nvSpPr>
              <p:cNvPr id="472" name="Google Shape;472;p36"/>
              <p:cNvSpPr/>
              <p:nvPr/>
            </p:nvSpPr>
            <p:spPr>
              <a:xfrm>
                <a:off x="3841050" y="2620125"/>
                <a:ext cx="608400" cy="608400"/>
              </a:xfrm>
              <a:prstGeom prst="pie">
                <a:avLst>
                  <a:gd name="adj1" fmla="val 10800212"/>
                  <a:gd name="adj2" fmla="val 21599779"/>
                </a:avLst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36"/>
              <p:cNvSpPr/>
              <p:nvPr/>
            </p:nvSpPr>
            <p:spPr>
              <a:xfrm>
                <a:off x="3967050" y="2337950"/>
                <a:ext cx="356400" cy="356400"/>
              </a:xfrm>
              <a:prstGeom prst="ellipse">
                <a:avLst/>
              </a:prstGeom>
              <a:solidFill>
                <a:srgbClr val="93C47D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74" name="Google Shape;474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5150" y="4392175"/>
              <a:ext cx="315000" cy="315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5" name="Google Shape;475;p36"/>
          <p:cNvGrpSpPr/>
          <p:nvPr/>
        </p:nvGrpSpPr>
        <p:grpSpPr>
          <a:xfrm>
            <a:off x="1334195" y="3898539"/>
            <a:ext cx="547004" cy="709165"/>
            <a:chOff x="1943145" y="4097564"/>
            <a:chExt cx="547004" cy="709165"/>
          </a:xfrm>
        </p:grpSpPr>
        <p:grpSp>
          <p:nvGrpSpPr>
            <p:cNvPr id="476" name="Google Shape;476;p36"/>
            <p:cNvGrpSpPr/>
            <p:nvPr/>
          </p:nvGrpSpPr>
          <p:grpSpPr>
            <a:xfrm>
              <a:off x="1943145" y="4097564"/>
              <a:ext cx="484469" cy="709165"/>
              <a:chOff x="3841050" y="2337950"/>
              <a:chExt cx="608400" cy="890575"/>
            </a:xfrm>
          </p:grpSpPr>
          <p:sp>
            <p:nvSpPr>
              <p:cNvPr id="477" name="Google Shape;477;p36"/>
              <p:cNvSpPr/>
              <p:nvPr/>
            </p:nvSpPr>
            <p:spPr>
              <a:xfrm>
                <a:off x="3841050" y="2620125"/>
                <a:ext cx="608400" cy="608400"/>
              </a:xfrm>
              <a:prstGeom prst="pie">
                <a:avLst>
                  <a:gd name="adj1" fmla="val 10800212"/>
                  <a:gd name="adj2" fmla="val 21599779"/>
                </a:avLst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6"/>
              <p:cNvSpPr/>
              <p:nvPr/>
            </p:nvSpPr>
            <p:spPr>
              <a:xfrm>
                <a:off x="3967050" y="2337950"/>
                <a:ext cx="356400" cy="356400"/>
              </a:xfrm>
              <a:prstGeom prst="ellipse">
                <a:avLst/>
              </a:prstGeom>
              <a:solidFill>
                <a:srgbClr val="93C47D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79" name="Google Shape;479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75150" y="4392175"/>
              <a:ext cx="315000" cy="315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0" name="Google Shape;480;p36"/>
          <p:cNvGrpSpPr/>
          <p:nvPr/>
        </p:nvGrpSpPr>
        <p:grpSpPr>
          <a:xfrm>
            <a:off x="5352445" y="3144314"/>
            <a:ext cx="3119992" cy="1912515"/>
            <a:chOff x="5352445" y="3144314"/>
            <a:chExt cx="3119992" cy="1912515"/>
          </a:xfrm>
        </p:grpSpPr>
        <p:cxnSp>
          <p:nvCxnSpPr>
            <p:cNvPr id="481" name="Google Shape;481;p36"/>
            <p:cNvCxnSpPr/>
            <p:nvPr/>
          </p:nvCxnSpPr>
          <p:spPr>
            <a:xfrm rot="10800000" flipH="1">
              <a:off x="5899241" y="4104304"/>
              <a:ext cx="699000" cy="14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82" name="Google Shape;482;p36"/>
            <p:cNvCxnSpPr/>
            <p:nvPr/>
          </p:nvCxnSpPr>
          <p:spPr>
            <a:xfrm>
              <a:off x="5899241" y="3590104"/>
              <a:ext cx="669300" cy="29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83" name="Google Shape;483;p36"/>
            <p:cNvCxnSpPr/>
            <p:nvPr/>
          </p:nvCxnSpPr>
          <p:spPr>
            <a:xfrm rot="10800000" flipH="1">
              <a:off x="5899241" y="4290004"/>
              <a:ext cx="676800" cy="37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484" name="Google Shape;484;p36"/>
            <p:cNvGrpSpPr/>
            <p:nvPr/>
          </p:nvGrpSpPr>
          <p:grpSpPr>
            <a:xfrm>
              <a:off x="5352445" y="3144314"/>
              <a:ext cx="547004" cy="709165"/>
              <a:chOff x="1943145" y="4097564"/>
              <a:chExt cx="547004" cy="709165"/>
            </a:xfrm>
          </p:grpSpPr>
          <p:grpSp>
            <p:nvGrpSpPr>
              <p:cNvPr id="485" name="Google Shape;485;p36"/>
              <p:cNvGrpSpPr/>
              <p:nvPr/>
            </p:nvGrpSpPr>
            <p:grpSpPr>
              <a:xfrm>
                <a:off x="1943145" y="4097564"/>
                <a:ext cx="484469" cy="709165"/>
                <a:chOff x="3841050" y="2337950"/>
                <a:chExt cx="608400" cy="890575"/>
              </a:xfrm>
            </p:grpSpPr>
            <p:sp>
              <p:nvSpPr>
                <p:cNvPr id="486" name="Google Shape;486;p36"/>
                <p:cNvSpPr/>
                <p:nvPr/>
              </p:nvSpPr>
              <p:spPr>
                <a:xfrm>
                  <a:off x="3841050" y="2620125"/>
                  <a:ext cx="608400" cy="608400"/>
                </a:xfrm>
                <a:prstGeom prst="pie">
                  <a:avLst>
                    <a:gd name="adj1" fmla="val 10800212"/>
                    <a:gd name="adj2" fmla="val 21599779"/>
                  </a:avLst>
                </a:prstGeom>
                <a:solidFill>
                  <a:srgbClr val="93C4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36"/>
                <p:cNvSpPr/>
                <p:nvPr/>
              </p:nvSpPr>
              <p:spPr>
                <a:xfrm>
                  <a:off x="3967050" y="2337950"/>
                  <a:ext cx="356400" cy="356400"/>
                </a:xfrm>
                <a:prstGeom prst="ellipse">
                  <a:avLst/>
                </a:prstGeom>
                <a:solidFill>
                  <a:srgbClr val="93C47D"/>
                </a:solidFill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pic>
            <p:nvPicPr>
              <p:cNvPr id="488" name="Google Shape;488;p3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175150" y="4392175"/>
                <a:ext cx="315000" cy="315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89" name="Google Shape;489;p36"/>
            <p:cNvGrpSpPr/>
            <p:nvPr/>
          </p:nvGrpSpPr>
          <p:grpSpPr>
            <a:xfrm>
              <a:off x="5352445" y="4347664"/>
              <a:ext cx="547004" cy="709165"/>
              <a:chOff x="1943145" y="4097564"/>
              <a:chExt cx="547004" cy="709165"/>
            </a:xfrm>
          </p:grpSpPr>
          <p:grpSp>
            <p:nvGrpSpPr>
              <p:cNvPr id="490" name="Google Shape;490;p36"/>
              <p:cNvGrpSpPr/>
              <p:nvPr/>
            </p:nvGrpSpPr>
            <p:grpSpPr>
              <a:xfrm>
                <a:off x="1943145" y="4097564"/>
                <a:ext cx="484469" cy="709165"/>
                <a:chOff x="3841050" y="2337950"/>
                <a:chExt cx="608400" cy="890575"/>
              </a:xfrm>
            </p:grpSpPr>
            <p:sp>
              <p:nvSpPr>
                <p:cNvPr id="491" name="Google Shape;491;p36"/>
                <p:cNvSpPr/>
                <p:nvPr/>
              </p:nvSpPr>
              <p:spPr>
                <a:xfrm>
                  <a:off x="3841050" y="2620125"/>
                  <a:ext cx="608400" cy="608400"/>
                </a:xfrm>
                <a:prstGeom prst="pie">
                  <a:avLst>
                    <a:gd name="adj1" fmla="val 10800212"/>
                    <a:gd name="adj2" fmla="val 21599779"/>
                  </a:avLst>
                </a:prstGeom>
                <a:solidFill>
                  <a:srgbClr val="93C4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36"/>
                <p:cNvSpPr/>
                <p:nvPr/>
              </p:nvSpPr>
              <p:spPr>
                <a:xfrm>
                  <a:off x="3967050" y="2337950"/>
                  <a:ext cx="356400" cy="356400"/>
                </a:xfrm>
                <a:prstGeom prst="ellipse">
                  <a:avLst/>
                </a:prstGeom>
                <a:solidFill>
                  <a:srgbClr val="93C47D"/>
                </a:solidFill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pic>
            <p:nvPicPr>
              <p:cNvPr id="493" name="Google Shape;493;p3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175150" y="4392175"/>
                <a:ext cx="315000" cy="315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4" name="Google Shape;494;p36"/>
            <p:cNvGrpSpPr/>
            <p:nvPr/>
          </p:nvGrpSpPr>
          <p:grpSpPr>
            <a:xfrm>
              <a:off x="5352445" y="3745989"/>
              <a:ext cx="547004" cy="709165"/>
              <a:chOff x="1943145" y="4097564"/>
              <a:chExt cx="547004" cy="709165"/>
            </a:xfrm>
          </p:grpSpPr>
          <p:grpSp>
            <p:nvGrpSpPr>
              <p:cNvPr id="495" name="Google Shape;495;p36"/>
              <p:cNvGrpSpPr/>
              <p:nvPr/>
            </p:nvGrpSpPr>
            <p:grpSpPr>
              <a:xfrm>
                <a:off x="1943145" y="4097564"/>
                <a:ext cx="484469" cy="709165"/>
                <a:chOff x="3841050" y="2337950"/>
                <a:chExt cx="608400" cy="890575"/>
              </a:xfrm>
            </p:grpSpPr>
            <p:sp>
              <p:nvSpPr>
                <p:cNvPr id="496" name="Google Shape;496;p36"/>
                <p:cNvSpPr/>
                <p:nvPr/>
              </p:nvSpPr>
              <p:spPr>
                <a:xfrm>
                  <a:off x="3841050" y="2620125"/>
                  <a:ext cx="608400" cy="608400"/>
                </a:xfrm>
                <a:prstGeom prst="pie">
                  <a:avLst>
                    <a:gd name="adj1" fmla="val 10800212"/>
                    <a:gd name="adj2" fmla="val 21599779"/>
                  </a:avLst>
                </a:prstGeom>
                <a:solidFill>
                  <a:srgbClr val="93C4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497;p36"/>
                <p:cNvSpPr/>
                <p:nvPr/>
              </p:nvSpPr>
              <p:spPr>
                <a:xfrm>
                  <a:off x="3967050" y="2337950"/>
                  <a:ext cx="356400" cy="356400"/>
                </a:xfrm>
                <a:prstGeom prst="ellipse">
                  <a:avLst/>
                </a:prstGeom>
                <a:solidFill>
                  <a:srgbClr val="93C47D"/>
                </a:solidFill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pic>
            <p:nvPicPr>
              <p:cNvPr id="498" name="Google Shape;498;p3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175150" y="4392175"/>
                <a:ext cx="315000" cy="315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9" name="Google Shape;499;p36"/>
            <p:cNvGrpSpPr/>
            <p:nvPr/>
          </p:nvGrpSpPr>
          <p:grpSpPr>
            <a:xfrm>
              <a:off x="7855333" y="3755264"/>
              <a:ext cx="617105" cy="709165"/>
              <a:chOff x="878595" y="2556864"/>
              <a:chExt cx="617105" cy="709165"/>
            </a:xfrm>
          </p:grpSpPr>
          <p:grpSp>
            <p:nvGrpSpPr>
              <p:cNvPr id="500" name="Google Shape;500;p36"/>
              <p:cNvGrpSpPr/>
              <p:nvPr/>
            </p:nvGrpSpPr>
            <p:grpSpPr>
              <a:xfrm>
                <a:off x="878595" y="2556864"/>
                <a:ext cx="484469" cy="709165"/>
                <a:chOff x="3841050" y="2337950"/>
                <a:chExt cx="608400" cy="890575"/>
              </a:xfrm>
            </p:grpSpPr>
            <p:sp>
              <p:nvSpPr>
                <p:cNvPr id="501" name="Google Shape;501;p36"/>
                <p:cNvSpPr/>
                <p:nvPr/>
              </p:nvSpPr>
              <p:spPr>
                <a:xfrm>
                  <a:off x="3841050" y="2620125"/>
                  <a:ext cx="608400" cy="608400"/>
                </a:xfrm>
                <a:prstGeom prst="pie">
                  <a:avLst>
                    <a:gd name="adj1" fmla="val 10800212"/>
                    <a:gd name="adj2" fmla="val 21599779"/>
                  </a:avLst>
                </a:prstGeom>
                <a:solidFill>
                  <a:srgbClr val="B4A7D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36"/>
                <p:cNvSpPr/>
                <p:nvPr/>
              </p:nvSpPr>
              <p:spPr>
                <a:xfrm>
                  <a:off x="3967050" y="2337950"/>
                  <a:ext cx="356400" cy="356400"/>
                </a:xfrm>
                <a:prstGeom prst="ellipse">
                  <a:avLst/>
                </a:prstGeom>
                <a:solidFill>
                  <a:srgbClr val="B4A7D6"/>
                </a:solidFill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pic>
            <p:nvPicPr>
              <p:cNvPr id="503" name="Google Shape;503;p3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102100" y="2760813"/>
                <a:ext cx="393600" cy="393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04" name="Google Shape;504;p36"/>
            <p:cNvGrpSpPr/>
            <p:nvPr/>
          </p:nvGrpSpPr>
          <p:grpSpPr>
            <a:xfrm>
              <a:off x="6685920" y="3755264"/>
              <a:ext cx="561730" cy="709165"/>
              <a:chOff x="4358720" y="4111239"/>
              <a:chExt cx="561730" cy="709165"/>
            </a:xfrm>
          </p:grpSpPr>
          <p:grpSp>
            <p:nvGrpSpPr>
              <p:cNvPr id="505" name="Google Shape;505;p36"/>
              <p:cNvGrpSpPr/>
              <p:nvPr/>
            </p:nvGrpSpPr>
            <p:grpSpPr>
              <a:xfrm>
                <a:off x="4358720" y="4111239"/>
                <a:ext cx="484469" cy="709165"/>
                <a:chOff x="3841050" y="2337950"/>
                <a:chExt cx="608400" cy="890575"/>
              </a:xfrm>
            </p:grpSpPr>
            <p:sp>
              <p:nvSpPr>
                <p:cNvPr id="506" name="Google Shape;506;p36"/>
                <p:cNvSpPr/>
                <p:nvPr/>
              </p:nvSpPr>
              <p:spPr>
                <a:xfrm>
                  <a:off x="3841050" y="2620125"/>
                  <a:ext cx="608400" cy="608400"/>
                </a:xfrm>
                <a:prstGeom prst="pie">
                  <a:avLst>
                    <a:gd name="adj1" fmla="val 10800212"/>
                    <a:gd name="adj2" fmla="val 21599779"/>
                  </a:avLst>
                </a:prstGeom>
                <a:solidFill>
                  <a:srgbClr val="F6B26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36"/>
                <p:cNvSpPr/>
                <p:nvPr/>
              </p:nvSpPr>
              <p:spPr>
                <a:xfrm>
                  <a:off x="3967050" y="2337950"/>
                  <a:ext cx="356400" cy="356400"/>
                </a:xfrm>
                <a:prstGeom prst="ellipse">
                  <a:avLst/>
                </a:prstGeom>
                <a:solidFill>
                  <a:srgbClr val="F6B26B"/>
                </a:solidFill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pic>
            <p:nvPicPr>
              <p:cNvPr id="508" name="Google Shape;508;p3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605450" y="4393750"/>
                <a:ext cx="315000" cy="315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509" name="Google Shape;509;p36"/>
            <p:cNvCxnSpPr/>
            <p:nvPr/>
          </p:nvCxnSpPr>
          <p:spPr>
            <a:xfrm>
              <a:off x="7302025" y="4047525"/>
              <a:ext cx="51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10" name="Google Shape;510;p36"/>
          <p:cNvGrpSpPr/>
          <p:nvPr/>
        </p:nvGrpSpPr>
        <p:grpSpPr>
          <a:xfrm>
            <a:off x="2605636" y="3898539"/>
            <a:ext cx="861451" cy="709165"/>
            <a:chOff x="5715611" y="3702614"/>
            <a:chExt cx="861451" cy="709165"/>
          </a:xfrm>
        </p:grpSpPr>
        <p:grpSp>
          <p:nvGrpSpPr>
            <p:cNvPr id="511" name="Google Shape;511;p36"/>
            <p:cNvGrpSpPr/>
            <p:nvPr/>
          </p:nvGrpSpPr>
          <p:grpSpPr>
            <a:xfrm>
              <a:off x="5959958" y="3702614"/>
              <a:ext cx="617105" cy="709165"/>
              <a:chOff x="878595" y="2556864"/>
              <a:chExt cx="617105" cy="709165"/>
            </a:xfrm>
          </p:grpSpPr>
          <p:grpSp>
            <p:nvGrpSpPr>
              <p:cNvPr id="512" name="Google Shape;512;p36"/>
              <p:cNvGrpSpPr/>
              <p:nvPr/>
            </p:nvGrpSpPr>
            <p:grpSpPr>
              <a:xfrm>
                <a:off x="878595" y="2556864"/>
                <a:ext cx="484469" cy="709165"/>
                <a:chOff x="3841050" y="2337950"/>
                <a:chExt cx="608400" cy="890575"/>
              </a:xfrm>
            </p:grpSpPr>
            <p:sp>
              <p:nvSpPr>
                <p:cNvPr id="513" name="Google Shape;513;p36"/>
                <p:cNvSpPr/>
                <p:nvPr/>
              </p:nvSpPr>
              <p:spPr>
                <a:xfrm>
                  <a:off x="3841050" y="2620125"/>
                  <a:ext cx="608400" cy="608400"/>
                </a:xfrm>
                <a:prstGeom prst="pie">
                  <a:avLst>
                    <a:gd name="adj1" fmla="val 10800212"/>
                    <a:gd name="adj2" fmla="val 21599779"/>
                  </a:avLst>
                </a:prstGeom>
                <a:solidFill>
                  <a:srgbClr val="B4A7D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36"/>
                <p:cNvSpPr/>
                <p:nvPr/>
              </p:nvSpPr>
              <p:spPr>
                <a:xfrm>
                  <a:off x="3967050" y="2337950"/>
                  <a:ext cx="356400" cy="356400"/>
                </a:xfrm>
                <a:prstGeom prst="ellipse">
                  <a:avLst/>
                </a:prstGeom>
                <a:solidFill>
                  <a:srgbClr val="B4A7D6"/>
                </a:solidFill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pic>
            <p:nvPicPr>
              <p:cNvPr id="515" name="Google Shape;515;p3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102100" y="2760813"/>
                <a:ext cx="393600" cy="393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16" name="Google Shape;516;p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15611" y="3884216"/>
              <a:ext cx="501401" cy="393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7"/>
          <p:cNvSpPr txBox="1">
            <a:spLocks noGrp="1"/>
          </p:cNvSpPr>
          <p:nvPr>
            <p:ph type="body" idx="1"/>
          </p:nvPr>
        </p:nvSpPr>
        <p:spPr>
          <a:xfrm>
            <a:off x="311700" y="1417800"/>
            <a:ext cx="5826300" cy="31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Deployment verifier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dirty="0"/>
              <a:t>Interface for model owners (“curators”)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Provider verifier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dirty="0"/>
              <a:t>Interface for data providers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Aggregator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dirty="0"/>
              <a:t>Host ML deployments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dirty="0"/>
              <a:t>Collect </a:t>
            </a:r>
            <a:r>
              <a:rPr lang="en-CA" dirty="0"/>
              <a:t>and aggregate</a:t>
            </a:r>
            <a:r>
              <a:rPr lang="en" dirty="0"/>
              <a:t> model updates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dirty="0"/>
              <a:t>Same as federated learning</a:t>
            </a:r>
            <a:endParaRPr dirty="0"/>
          </a:p>
        </p:txBody>
      </p:sp>
      <p:sp>
        <p:nvSpPr>
          <p:cNvPr id="522" name="Google Shape;522;p37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Brokered learning components</a:t>
            </a:r>
            <a:endParaRPr/>
          </a:p>
        </p:txBody>
      </p:sp>
      <p:sp>
        <p:nvSpPr>
          <p:cNvPr id="523" name="Google Shape;523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524" name="Google Shape;5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8000" y="1861994"/>
            <a:ext cx="2605695" cy="2262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8"/>
          <p:cNvSpPr txBox="1"/>
          <p:nvPr/>
        </p:nvSpPr>
        <p:spPr>
          <a:xfrm>
            <a:off x="292050" y="4538254"/>
            <a:ext cx="8180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[1] Szabo, Nick. “</a:t>
            </a:r>
            <a:r>
              <a:rPr lang="en" sz="1200" i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Formalizing and Securing Relationships on Public Networks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” 1997. 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0" name="Google Shape;530;p38"/>
          <p:cNvSpPr txBox="1">
            <a:spLocks noGrp="1"/>
          </p:cNvSpPr>
          <p:nvPr>
            <p:ph type="body" idx="1"/>
          </p:nvPr>
        </p:nvSpPr>
        <p:spPr>
          <a:xfrm>
            <a:off x="311700" y="1417800"/>
            <a:ext cx="5395800" cy="31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" dirty="0"/>
              <a:t>Serves as model owner interface</a:t>
            </a:r>
            <a:endParaRPr dirty="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curate()</a:t>
            </a:r>
            <a:r>
              <a:rPr lang="en" dirty="0"/>
              <a:t>: Launch curator deployment</a:t>
            </a:r>
            <a:endParaRPr dirty="0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dirty="0"/>
              <a:t>Set provider verifier parameters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fetch()</a:t>
            </a:r>
            <a:r>
              <a:rPr lang="en" dirty="0"/>
              <a:t>: Access to model once trained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Protects the ML model from abuse </a:t>
            </a:r>
            <a:r>
              <a:rPr lang="en-CA" dirty="0"/>
              <a:t>from curator</a:t>
            </a:r>
            <a:r>
              <a:rPr lang="en" dirty="0"/>
              <a:t> during training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E.g. Blockchain smart contracts [1]</a:t>
            </a:r>
            <a:endParaRPr dirty="0"/>
          </a:p>
        </p:txBody>
      </p:sp>
      <p:sp>
        <p:nvSpPr>
          <p:cNvPr id="531" name="Google Shape;531;p38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 verifier API</a:t>
            </a:r>
            <a:endParaRPr/>
          </a:p>
        </p:txBody>
      </p:sp>
      <p:sp>
        <p:nvSpPr>
          <p:cNvPr id="532" name="Google Shape;532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533" name="Google Shape;53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7500" y="1846674"/>
            <a:ext cx="2901550" cy="1539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9"/>
          <p:cNvSpPr txBox="1">
            <a:spLocks noGrp="1"/>
          </p:cNvSpPr>
          <p:nvPr>
            <p:ph type="body" idx="1"/>
          </p:nvPr>
        </p:nvSpPr>
        <p:spPr>
          <a:xfrm>
            <a:off x="311700" y="1417800"/>
            <a:ext cx="5860500" cy="31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Serves as data provider interface  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dirty="0"/>
              <a:t>Defined by curator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join()</a:t>
            </a:r>
            <a:r>
              <a:rPr lang="en" dirty="0"/>
              <a:t>: Verify identity </a:t>
            </a:r>
            <a:r>
              <a:rPr lang="en-CA" dirty="0"/>
              <a:t>and allow</a:t>
            </a:r>
            <a:r>
              <a:rPr lang="en" dirty="0"/>
              <a:t> provider join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CA" dirty="0"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pdate()</a:t>
            </a:r>
            <a:r>
              <a:rPr lang="en" dirty="0"/>
              <a:t>: Verify </a:t>
            </a:r>
            <a:r>
              <a:rPr lang="en-CA" dirty="0"/>
              <a:t>and allow </a:t>
            </a:r>
            <a:r>
              <a:rPr lang="en" dirty="0"/>
              <a:t>model update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Protect model from malicious data providers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E.g. Access tokens and statistical tests</a:t>
            </a:r>
            <a:endParaRPr dirty="0"/>
          </a:p>
          <a:p>
            <a:pPr marL="4572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539" name="Google Shape;539;p39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Provider verifier API</a:t>
            </a:r>
            <a:endParaRPr/>
          </a:p>
        </p:txBody>
      </p:sp>
      <p:sp>
        <p:nvSpPr>
          <p:cNvPr id="540" name="Google Shape;540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541" name="Google Shape;54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5025" y="3195612"/>
            <a:ext cx="3167275" cy="1575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0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Brokered learning workflow</a:t>
            </a:r>
            <a:endParaRPr/>
          </a:p>
        </p:txBody>
      </p:sp>
      <p:sp>
        <p:nvSpPr>
          <p:cNvPr id="547" name="Google Shape;547;p40"/>
          <p:cNvSpPr txBox="1">
            <a:spLocks noGrp="1"/>
          </p:cNvSpPr>
          <p:nvPr>
            <p:ph type="body" idx="1"/>
          </p:nvPr>
        </p:nvSpPr>
        <p:spPr>
          <a:xfrm>
            <a:off x="311700" y="1417800"/>
            <a:ext cx="4653600" cy="31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Curator: Create deployment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Define model and provide deployment parameters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Define verification services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/>
          </a:p>
        </p:txBody>
      </p:sp>
      <p:pic>
        <p:nvPicPr>
          <p:cNvPr id="548" name="Google Shape;5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5299" y="1967261"/>
            <a:ext cx="3867002" cy="2051988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1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Brokered learning workflow</a:t>
            </a:r>
            <a:endParaRPr/>
          </a:p>
        </p:txBody>
      </p:sp>
      <p:sp>
        <p:nvSpPr>
          <p:cNvPr id="555" name="Google Shape;555;p41"/>
          <p:cNvSpPr txBox="1">
            <a:spLocks noGrp="1"/>
          </p:cNvSpPr>
          <p:nvPr>
            <p:ph type="body" idx="1"/>
          </p:nvPr>
        </p:nvSpPr>
        <p:spPr>
          <a:xfrm>
            <a:off x="311700" y="1417800"/>
            <a:ext cx="4653600" cy="31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Curator: Create deployment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Define model and provide deployment parameters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Define verification services</a:t>
            </a:r>
            <a:endParaRPr sz="1600" dirty="0"/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Data providers: Join mode</a:t>
            </a:r>
            <a:r>
              <a:rPr lang="en-CA" sz="1600" dirty="0"/>
              <a:t>l</a:t>
            </a:r>
            <a:endParaRPr sz="1600" dirty="0"/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Define personal privacy preferences (ε)</a:t>
            </a:r>
            <a:endParaRPr sz="1600" dirty="0"/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Pass verification on join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 dirty="0"/>
          </a:p>
        </p:txBody>
      </p:sp>
      <p:pic>
        <p:nvPicPr>
          <p:cNvPr id="556" name="Google Shape;55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999" y="2031675"/>
            <a:ext cx="3867000" cy="1923158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41"/>
          <p:cNvSpPr txBox="1"/>
          <p:nvPr/>
        </p:nvSpPr>
        <p:spPr>
          <a:xfrm>
            <a:off x="7273625" y="3502100"/>
            <a:ext cx="905400" cy="402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Admission</a:t>
            </a:r>
            <a:b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Parameters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8" name="Google Shape;558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2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Brokered learning workflow</a:t>
            </a:r>
            <a:endParaRPr/>
          </a:p>
        </p:txBody>
      </p:sp>
      <p:sp>
        <p:nvSpPr>
          <p:cNvPr id="564" name="Google Shape;564;p42"/>
          <p:cNvSpPr txBox="1">
            <a:spLocks noGrp="1"/>
          </p:cNvSpPr>
          <p:nvPr>
            <p:ph type="body" idx="1"/>
          </p:nvPr>
        </p:nvSpPr>
        <p:spPr>
          <a:xfrm>
            <a:off x="311700" y="1417800"/>
            <a:ext cx="4653600" cy="31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Curator: Create deployment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Define model and provide deployment parameters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Define verification services</a:t>
            </a:r>
            <a:endParaRPr sz="1600"/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Data providers: Join model and train</a:t>
            </a:r>
            <a:endParaRPr sz="1600"/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Define personal privacy preferences (ε)</a:t>
            </a:r>
            <a:endParaRPr sz="1600"/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Pass verification on join</a:t>
            </a:r>
            <a:endParaRPr sz="1600"/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Iterative model updates</a:t>
            </a:r>
            <a:endParaRPr sz="1600"/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Pass verification on model update</a:t>
            </a:r>
            <a:endParaRPr sz="160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/>
          </a:p>
        </p:txBody>
      </p:sp>
      <p:pic>
        <p:nvPicPr>
          <p:cNvPr id="565" name="Google Shape;56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999" y="2031675"/>
            <a:ext cx="3867000" cy="1923158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Actors in the ML economy</a:t>
            </a:r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body" idx="1"/>
          </p:nvPr>
        </p:nvSpPr>
        <p:spPr>
          <a:xfrm>
            <a:off x="1796150" y="1417800"/>
            <a:ext cx="6813600" cy="315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providers: 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Owners of potentially private datasets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Contribute data to the ML process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owners: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Define model task and goals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Deploy and profit from trained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Infrastructure providers: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Host training process and model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Expose APIs for training and prediction</a:t>
            </a:r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103" name="Google Shape;103;p16"/>
          <p:cNvGrpSpPr/>
          <p:nvPr/>
        </p:nvGrpSpPr>
        <p:grpSpPr>
          <a:xfrm>
            <a:off x="913708" y="2556864"/>
            <a:ext cx="617105" cy="709165"/>
            <a:chOff x="878595" y="2556864"/>
            <a:chExt cx="617105" cy="709165"/>
          </a:xfrm>
        </p:grpSpPr>
        <p:grpSp>
          <p:nvGrpSpPr>
            <p:cNvPr id="104" name="Google Shape;104;p16"/>
            <p:cNvGrpSpPr/>
            <p:nvPr/>
          </p:nvGrpSpPr>
          <p:grpSpPr>
            <a:xfrm>
              <a:off x="878595" y="2556864"/>
              <a:ext cx="484469" cy="709165"/>
              <a:chOff x="3841050" y="2337950"/>
              <a:chExt cx="608400" cy="890575"/>
            </a:xfrm>
          </p:grpSpPr>
          <p:sp>
            <p:nvSpPr>
              <p:cNvPr id="105" name="Google Shape;105;p16"/>
              <p:cNvSpPr/>
              <p:nvPr/>
            </p:nvSpPr>
            <p:spPr>
              <a:xfrm>
                <a:off x="3841050" y="2620125"/>
                <a:ext cx="608400" cy="608400"/>
              </a:xfrm>
              <a:prstGeom prst="pie">
                <a:avLst>
                  <a:gd name="adj1" fmla="val 10800212"/>
                  <a:gd name="adj2" fmla="val 21599779"/>
                </a:avLst>
              </a:pr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6"/>
              <p:cNvSpPr/>
              <p:nvPr/>
            </p:nvSpPr>
            <p:spPr>
              <a:xfrm>
                <a:off x="3967050" y="2337950"/>
                <a:ext cx="356400" cy="356400"/>
              </a:xfrm>
              <a:prstGeom prst="ellipse">
                <a:avLst/>
              </a:prstGeom>
              <a:solidFill>
                <a:srgbClr val="B4A7D6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07" name="Google Shape;107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2100" y="2760813"/>
              <a:ext cx="393600" cy="393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" name="Google Shape;108;p16"/>
          <p:cNvGrpSpPr/>
          <p:nvPr/>
        </p:nvGrpSpPr>
        <p:grpSpPr>
          <a:xfrm>
            <a:off x="900233" y="3492939"/>
            <a:ext cx="644055" cy="709165"/>
            <a:chOff x="878595" y="3492939"/>
            <a:chExt cx="644055" cy="709165"/>
          </a:xfrm>
        </p:grpSpPr>
        <p:grpSp>
          <p:nvGrpSpPr>
            <p:cNvPr id="109" name="Google Shape;109;p16"/>
            <p:cNvGrpSpPr/>
            <p:nvPr/>
          </p:nvGrpSpPr>
          <p:grpSpPr>
            <a:xfrm>
              <a:off x="878595" y="3492939"/>
              <a:ext cx="484469" cy="709165"/>
              <a:chOff x="3841050" y="2337950"/>
              <a:chExt cx="608400" cy="890575"/>
            </a:xfrm>
          </p:grpSpPr>
          <p:sp>
            <p:nvSpPr>
              <p:cNvPr id="110" name="Google Shape;110;p16"/>
              <p:cNvSpPr/>
              <p:nvPr/>
            </p:nvSpPr>
            <p:spPr>
              <a:xfrm>
                <a:off x="3841050" y="2620125"/>
                <a:ext cx="608400" cy="608400"/>
              </a:xfrm>
              <a:prstGeom prst="pie">
                <a:avLst>
                  <a:gd name="adj1" fmla="val 10800212"/>
                  <a:gd name="adj2" fmla="val 21599779"/>
                </a:avLst>
              </a:prstGeom>
              <a:solidFill>
                <a:srgbClr val="6FA8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6"/>
              <p:cNvSpPr/>
              <p:nvPr/>
            </p:nvSpPr>
            <p:spPr>
              <a:xfrm>
                <a:off x="3967050" y="2337950"/>
                <a:ext cx="356400" cy="356400"/>
              </a:xfrm>
              <a:prstGeom prst="ellipse">
                <a:avLst/>
              </a:prstGeom>
              <a:solidFill>
                <a:srgbClr val="6FA8DC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12" name="Google Shape;112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21249" y="3695266"/>
              <a:ext cx="501401" cy="3936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3" name="Google Shape;113;p16"/>
          <p:cNvCxnSpPr/>
          <p:nvPr/>
        </p:nvCxnSpPr>
        <p:spPr>
          <a:xfrm rot="10800000" flipH="1">
            <a:off x="426750" y="2439663"/>
            <a:ext cx="8290500" cy="7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16"/>
          <p:cNvCxnSpPr/>
          <p:nvPr/>
        </p:nvCxnSpPr>
        <p:spPr>
          <a:xfrm rot="10800000" flipH="1">
            <a:off x="426750" y="3375725"/>
            <a:ext cx="8290500" cy="7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" name="Google Shape;115;p16"/>
          <p:cNvGrpSpPr/>
          <p:nvPr/>
        </p:nvGrpSpPr>
        <p:grpSpPr>
          <a:xfrm>
            <a:off x="900220" y="1620814"/>
            <a:ext cx="547004" cy="709165"/>
            <a:chOff x="1943145" y="4097564"/>
            <a:chExt cx="547004" cy="709165"/>
          </a:xfrm>
        </p:grpSpPr>
        <p:grpSp>
          <p:nvGrpSpPr>
            <p:cNvPr id="116" name="Google Shape;116;p16"/>
            <p:cNvGrpSpPr/>
            <p:nvPr/>
          </p:nvGrpSpPr>
          <p:grpSpPr>
            <a:xfrm>
              <a:off x="1943145" y="4097564"/>
              <a:ext cx="484469" cy="709165"/>
              <a:chOff x="3841050" y="2337950"/>
              <a:chExt cx="608400" cy="890575"/>
            </a:xfrm>
          </p:grpSpPr>
          <p:sp>
            <p:nvSpPr>
              <p:cNvPr id="117" name="Google Shape;117;p16"/>
              <p:cNvSpPr/>
              <p:nvPr/>
            </p:nvSpPr>
            <p:spPr>
              <a:xfrm>
                <a:off x="3841050" y="2620125"/>
                <a:ext cx="608400" cy="608400"/>
              </a:xfrm>
              <a:prstGeom prst="pie">
                <a:avLst>
                  <a:gd name="adj1" fmla="val 10800212"/>
                  <a:gd name="adj2" fmla="val 21599779"/>
                </a:avLst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6"/>
              <p:cNvSpPr/>
              <p:nvPr/>
            </p:nvSpPr>
            <p:spPr>
              <a:xfrm>
                <a:off x="3967050" y="2337950"/>
                <a:ext cx="356400" cy="356400"/>
              </a:xfrm>
              <a:prstGeom prst="ellipse">
                <a:avLst/>
              </a:prstGeom>
              <a:solidFill>
                <a:srgbClr val="93C47D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19" name="Google Shape;119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175150" y="4392175"/>
              <a:ext cx="315000" cy="315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0" name="Google Shape;12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3675" y="3375737"/>
            <a:ext cx="1428777" cy="103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23875" y="2477262"/>
            <a:ext cx="868375" cy="86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56880" y="1461600"/>
            <a:ext cx="1202357" cy="86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3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Brokered learning workflow</a:t>
            </a:r>
            <a:endParaRPr/>
          </a:p>
        </p:txBody>
      </p:sp>
      <p:sp>
        <p:nvSpPr>
          <p:cNvPr id="572" name="Google Shape;572;p43"/>
          <p:cNvSpPr txBox="1">
            <a:spLocks noGrp="1"/>
          </p:cNvSpPr>
          <p:nvPr>
            <p:ph type="body" idx="1"/>
          </p:nvPr>
        </p:nvSpPr>
        <p:spPr>
          <a:xfrm>
            <a:off x="311700" y="1417800"/>
            <a:ext cx="4653600" cy="31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Curator: Create deployment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Define model and provide deployment parameters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Define verification services</a:t>
            </a:r>
            <a:endParaRPr sz="1600"/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Data providers: Join model and train</a:t>
            </a:r>
            <a:endParaRPr sz="1600"/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Define personal privacy preferences (ε)</a:t>
            </a:r>
            <a:endParaRPr sz="1600"/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Pass verification on join</a:t>
            </a:r>
            <a:endParaRPr sz="1600"/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Iterative model updates</a:t>
            </a:r>
            <a:endParaRPr sz="1600"/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Pass verification on model update</a:t>
            </a:r>
            <a:endParaRPr sz="1600"/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Complete training</a:t>
            </a:r>
            <a:endParaRPr sz="1600"/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Return model to curator</a:t>
            </a:r>
            <a:endParaRPr sz="160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/>
          </a:p>
        </p:txBody>
      </p:sp>
      <p:pic>
        <p:nvPicPr>
          <p:cNvPr id="573" name="Google Shape;57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9225" y="1965738"/>
            <a:ext cx="3873901" cy="2055036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4"/>
          <p:cNvSpPr txBox="1">
            <a:spLocks noGrp="1"/>
          </p:cNvSpPr>
          <p:nvPr>
            <p:ph type="body" idx="1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Assume: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Broker honours </a:t>
            </a:r>
            <a:r>
              <a:rPr lang="en" dirty="0"/>
              <a:t>verifier</a:t>
            </a:r>
            <a:r>
              <a:rPr lang="en" sz="1800" dirty="0"/>
              <a:t> parameters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Users adhere to the given APIs for joining and </a:t>
            </a:r>
            <a:r>
              <a:rPr lang="en-CA" sz="1800" dirty="0"/>
              <a:t>model updates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Curators and </a:t>
            </a:r>
            <a:r>
              <a:rPr lang="en" dirty="0"/>
              <a:t>data providers</a:t>
            </a:r>
            <a:r>
              <a:rPr lang="en" sz="1800" dirty="0"/>
              <a:t> can collaborate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Trust is </a:t>
            </a:r>
            <a:r>
              <a:rPr lang="en" b="1" dirty="0"/>
              <a:t>based on incentives</a:t>
            </a:r>
            <a:r>
              <a:rPr lang="en" dirty="0"/>
              <a:t>: broker is neutral to ML incentive trade-off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dirty="0"/>
              <a:t>If broker attacks clients or violates curator specifications, reputation lost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dirty="0"/>
              <a:t>Governments, large organizations, blockchains</a:t>
            </a: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  <p:sp>
        <p:nvSpPr>
          <p:cNvPr id="580" name="Google Shape;580;p44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Threat model</a:t>
            </a:r>
            <a:endParaRPr/>
          </a:p>
        </p:txBody>
      </p:sp>
      <p:sp>
        <p:nvSpPr>
          <p:cNvPr id="581" name="Google Shape;581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582" name="Google Shape;58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2175" y="150075"/>
            <a:ext cx="3988975" cy="144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5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7329000" cy="187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TorMentor : An Example Brokered Learning System </a:t>
            </a:r>
            <a:endParaRPr sz="3600"/>
          </a:p>
        </p:txBody>
      </p:sp>
      <p:sp>
        <p:nvSpPr>
          <p:cNvPr id="588" name="Google Shape;588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Lato"/>
                <a:ea typeface="Lato"/>
                <a:cs typeface="Lato"/>
                <a:sym typeface="Lato"/>
              </a:rPr>
              <a:t>32</a:t>
            </a:fld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6"/>
          <p:cNvSpPr txBox="1">
            <a:spLocks noGrp="1"/>
          </p:cNvSpPr>
          <p:nvPr>
            <p:ph type="body" idx="1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dirty="0"/>
              <a:t>Use brokered learning to </a:t>
            </a:r>
            <a:r>
              <a:rPr lang="en" b="1" dirty="0"/>
              <a:t>build the first anonymous ML system</a:t>
            </a:r>
            <a:r>
              <a:rPr lang="en" dirty="0"/>
              <a:t>:</a:t>
            </a:r>
            <a:endParaRPr dirty="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dirty="0"/>
              <a:t>Further support privacy in multi-party ML</a:t>
            </a:r>
            <a:endParaRPr dirty="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dirty="0"/>
              <a:t>Data provider and curator identity are hidden:</a:t>
            </a:r>
          </a:p>
          <a:p>
            <a:pPr lvl="2">
              <a:spcBef>
                <a:spcPts val="0"/>
              </a:spcBef>
              <a:buChar char="○"/>
            </a:pPr>
            <a:r>
              <a:rPr lang="en" dirty="0"/>
              <a:t>From each other </a:t>
            </a:r>
            <a:r>
              <a:rPr lang="en-CA" dirty="0"/>
              <a:t>and from the broker</a:t>
            </a:r>
            <a:endParaRPr lang="en-US"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</a:pPr>
            <a:r>
              <a:rPr lang="en-US" sz="1800" dirty="0"/>
              <a:t>Meet defined learning objectives in reasonable time</a:t>
            </a: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dirty="0"/>
              <a:t>Compared to WAN federated learning baseline</a:t>
            </a: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  <p:sp>
        <p:nvSpPr>
          <p:cNvPr id="594" name="Google Shape;594;p46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TorMentor system goals</a:t>
            </a:r>
            <a:endParaRPr/>
          </a:p>
        </p:txBody>
      </p:sp>
      <p:sp>
        <p:nvSpPr>
          <p:cNvPr id="595" name="Google Shape;595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7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on Tor</a:t>
            </a:r>
            <a:endParaRPr/>
          </a:p>
        </p:txBody>
      </p:sp>
      <p:sp>
        <p:nvSpPr>
          <p:cNvPr id="601" name="Google Shape;601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602" name="Google Shape;602;p47"/>
          <p:cNvSpPr txBox="1">
            <a:spLocks noGrp="1"/>
          </p:cNvSpPr>
          <p:nvPr>
            <p:ph type="body" idx="1"/>
          </p:nvPr>
        </p:nvSpPr>
        <p:spPr>
          <a:xfrm>
            <a:off x="311700" y="1417800"/>
            <a:ext cx="8520600" cy="18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Onion routing protocols (Tor) [1]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Hide source and destination of messages by communicating through chain of random nodes in system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Hide identity of users in distributed ML!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Deploy broker as hidden Tor service</a:t>
            </a:r>
            <a:endParaRPr/>
          </a:p>
        </p:txBody>
      </p:sp>
      <p:sp>
        <p:nvSpPr>
          <p:cNvPr id="603" name="Google Shape;603;p47"/>
          <p:cNvSpPr txBox="1"/>
          <p:nvPr/>
        </p:nvSpPr>
        <p:spPr>
          <a:xfrm>
            <a:off x="292050" y="4657007"/>
            <a:ext cx="8180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[1] Dingledine et al. “</a:t>
            </a:r>
            <a:r>
              <a:rPr lang="en" sz="1200" i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Tor: The Second-Generation Onion Router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” Usenix Security 2014.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04" name="Google Shape;60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6250" y="2291900"/>
            <a:ext cx="2761101" cy="218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8"/>
          <p:cNvSpPr txBox="1">
            <a:spLocks noGrp="1"/>
          </p:cNvSpPr>
          <p:nvPr>
            <p:ph type="body" idx="1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Libraries written in Python and Go</a:t>
            </a:r>
            <a:endParaRPr sz="180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1500 LOC Python, 600 LOC Go</a:t>
            </a:r>
            <a:endParaRPr sz="180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Tested on “credit card default” UCI dataset</a:t>
            </a:r>
            <a:endParaRPr sz="180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Logistic classifier</a:t>
            </a:r>
            <a:endParaRPr sz="180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30000 examples, 24 features (14 MB / client)</a:t>
            </a:r>
            <a:endParaRPr sz="180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Deployment at scale on Azure (8 data centres)</a:t>
            </a:r>
            <a:endParaRPr sz="180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Deploy curators and data providers as</a:t>
            </a:r>
            <a:r>
              <a:rPr lang="en" sz="1800"/>
              <a:t> users over wide area network</a:t>
            </a:r>
            <a:endParaRPr sz="180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  <p:sp>
        <p:nvSpPr>
          <p:cNvPr id="610" name="Google Shape;610;p48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611" name="Google Shape;611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9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Convergence at scale over Tor</a:t>
            </a:r>
            <a:endParaRPr/>
          </a:p>
        </p:txBody>
      </p:sp>
      <p:pic>
        <p:nvPicPr>
          <p:cNvPr id="617" name="Google Shape;61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57405"/>
            <a:ext cx="4494625" cy="2925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6100" y="1665267"/>
            <a:ext cx="4494626" cy="29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49"/>
          <p:cNvSpPr txBox="1"/>
          <p:nvPr/>
        </p:nvSpPr>
        <p:spPr>
          <a:xfrm>
            <a:off x="1962622" y="1363530"/>
            <a:ext cx="8742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With Tor</a:t>
            </a:r>
            <a:endParaRPr u="sng"/>
          </a:p>
        </p:txBody>
      </p:sp>
      <p:sp>
        <p:nvSpPr>
          <p:cNvPr id="620" name="Google Shape;620;p49"/>
          <p:cNvSpPr txBox="1"/>
          <p:nvPr/>
        </p:nvSpPr>
        <p:spPr>
          <a:xfrm>
            <a:off x="6145163" y="1363530"/>
            <a:ext cx="12165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Without Tor</a:t>
            </a:r>
            <a:endParaRPr u="sng"/>
          </a:p>
        </p:txBody>
      </p:sp>
      <p:sp>
        <p:nvSpPr>
          <p:cNvPr id="621" name="Google Shape;621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0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Convergence at scale over Tor</a:t>
            </a:r>
            <a:endParaRPr/>
          </a:p>
        </p:txBody>
      </p:sp>
      <p:pic>
        <p:nvPicPr>
          <p:cNvPr id="627" name="Google Shape;62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57405"/>
            <a:ext cx="4494625" cy="2925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6100" y="1665267"/>
            <a:ext cx="4494626" cy="29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50"/>
          <p:cNvSpPr txBox="1"/>
          <p:nvPr/>
        </p:nvSpPr>
        <p:spPr>
          <a:xfrm>
            <a:off x="1962622" y="1363530"/>
            <a:ext cx="8742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With Tor</a:t>
            </a:r>
            <a:endParaRPr u="sng"/>
          </a:p>
        </p:txBody>
      </p:sp>
      <p:sp>
        <p:nvSpPr>
          <p:cNvPr id="630" name="Google Shape;630;p50"/>
          <p:cNvSpPr txBox="1"/>
          <p:nvPr/>
        </p:nvSpPr>
        <p:spPr>
          <a:xfrm>
            <a:off x="6145163" y="1363530"/>
            <a:ext cx="12165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Without Tor</a:t>
            </a:r>
            <a:endParaRPr u="sng"/>
          </a:p>
        </p:txBody>
      </p:sp>
      <p:sp>
        <p:nvSpPr>
          <p:cNvPr id="631" name="Google Shape;631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632" name="Google Shape;632;p50"/>
          <p:cNvSpPr txBox="1"/>
          <p:nvPr/>
        </p:nvSpPr>
        <p:spPr>
          <a:xfrm>
            <a:off x="821800" y="2348000"/>
            <a:ext cx="7748100" cy="9066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TorMentor is within 4-10x baseline, and still converges while serving 200 clients on a WAN.</a:t>
            </a:r>
            <a:endParaRPr sz="2400" b="1">
              <a:solidFill>
                <a:srgbClr val="1A1A1A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51"/>
          <p:cNvSpPr txBox="1">
            <a:spLocks noGrp="1"/>
          </p:cNvSpPr>
          <p:nvPr>
            <p:ph type="body" idx="1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Reject on Negative Influence (RONI) [1]</a:t>
            </a:r>
            <a:endParaRPr sz="1800" dirty="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Reject datasets with negative impact on “influence” metric</a:t>
            </a:r>
            <a:endParaRPr sz="1800" dirty="0"/>
          </a:p>
          <a:p>
            <a: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 dirty="0"/>
              <a:t>Typically, just use validation error</a:t>
            </a:r>
            <a:br>
              <a:rPr lang="en" sz="1800" dirty="0"/>
            </a:br>
            <a:endParaRPr sz="1800"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Model curator defines </a:t>
            </a:r>
            <a:r>
              <a:rPr lang="en" sz="1800" dirty="0"/>
              <a:t>a distributed RONI:</a:t>
            </a:r>
            <a:endParaRPr sz="1800" dirty="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Evaluate influence of </a:t>
            </a:r>
            <a:r>
              <a:rPr lang="en-CA" sz="1800" dirty="0"/>
              <a:t>model</a:t>
            </a:r>
            <a:r>
              <a:rPr lang="en" sz="1800" dirty="0"/>
              <a:t> updates instead of data</a:t>
            </a:r>
            <a:endParaRPr sz="1800" dirty="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Use curator provided validation set</a:t>
            </a:r>
            <a:endParaRPr sz="1800" dirty="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Tune using </a:t>
            </a:r>
            <a:r>
              <a:rPr lang="en" dirty="0"/>
              <a:t>data provider</a:t>
            </a:r>
            <a:r>
              <a:rPr lang="en" sz="1800" dirty="0"/>
              <a:t> proof-of-work [2] </a:t>
            </a:r>
            <a:endParaRPr sz="1800"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dirty="0"/>
          </a:p>
          <a:p>
            <a:pPr marL="9144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  <p:sp>
        <p:nvSpPr>
          <p:cNvPr id="638" name="Google Shape;638;p51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Provider verifier</a:t>
            </a:r>
            <a:endParaRPr/>
          </a:p>
        </p:txBody>
      </p:sp>
      <p:sp>
        <p:nvSpPr>
          <p:cNvPr id="639" name="Google Shape;639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640" name="Google Shape;640;p51"/>
          <p:cNvSpPr txBox="1"/>
          <p:nvPr/>
        </p:nvSpPr>
        <p:spPr>
          <a:xfrm>
            <a:off x="310275" y="4763375"/>
            <a:ext cx="6455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E9E9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1" name="Google Shape;641;p51"/>
          <p:cNvSpPr txBox="1"/>
          <p:nvPr/>
        </p:nvSpPr>
        <p:spPr>
          <a:xfrm>
            <a:off x="292050" y="4523410"/>
            <a:ext cx="8180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[1] Barreno et al. “</a:t>
            </a:r>
            <a:r>
              <a:rPr lang="en" sz="1200" i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Security of Machine Learning.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” Machine Learning 81:2, 2010.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[2] Nakamoto, Satoshi. “</a:t>
            </a:r>
            <a:r>
              <a:rPr lang="en" sz="1200" i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Bitcoin: A peer-to-peer electronic cash system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” 2008.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52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Evaluation: </a:t>
            </a:r>
            <a:r>
              <a:rPr lang="en-CA" dirty="0"/>
              <a:t>Provider verifier</a:t>
            </a:r>
            <a:endParaRPr dirty="0"/>
          </a:p>
        </p:txBody>
      </p:sp>
      <p:sp>
        <p:nvSpPr>
          <p:cNvPr id="647" name="Google Shape;647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648" name="Google Shape;648;p52"/>
          <p:cNvPicPr preferRelativeResize="0"/>
          <p:nvPr/>
        </p:nvPicPr>
        <p:blipFill rotWithShape="1">
          <a:blip r:embed="rId3">
            <a:alphaModFix/>
          </a:blip>
          <a:srcRect b="18533"/>
          <a:stretch/>
        </p:blipFill>
        <p:spPr>
          <a:xfrm>
            <a:off x="1618012" y="1467150"/>
            <a:ext cx="5907975" cy="30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Actors in today’s ML economy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body" idx="1"/>
          </p:nvPr>
        </p:nvSpPr>
        <p:spPr>
          <a:xfrm>
            <a:off x="311700" y="1417800"/>
            <a:ext cx="85206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providers supply data for model owners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owners: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Manage infrastructure to host computation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Provide privacy and security for data providers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Use the model for profit once training is complete </a:t>
            </a:r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130" name="Google Shape;130;p17"/>
          <p:cNvGrpSpPr/>
          <p:nvPr/>
        </p:nvGrpSpPr>
        <p:grpSpPr>
          <a:xfrm>
            <a:off x="5715611" y="3702614"/>
            <a:ext cx="861451" cy="709165"/>
            <a:chOff x="5715611" y="3702614"/>
            <a:chExt cx="861451" cy="709165"/>
          </a:xfrm>
        </p:grpSpPr>
        <p:grpSp>
          <p:nvGrpSpPr>
            <p:cNvPr id="131" name="Google Shape;131;p17"/>
            <p:cNvGrpSpPr/>
            <p:nvPr/>
          </p:nvGrpSpPr>
          <p:grpSpPr>
            <a:xfrm>
              <a:off x="5959958" y="3702614"/>
              <a:ext cx="617105" cy="709165"/>
              <a:chOff x="878595" y="2556864"/>
              <a:chExt cx="617105" cy="709165"/>
            </a:xfrm>
          </p:grpSpPr>
          <p:grpSp>
            <p:nvGrpSpPr>
              <p:cNvPr id="132" name="Google Shape;132;p17"/>
              <p:cNvGrpSpPr/>
              <p:nvPr/>
            </p:nvGrpSpPr>
            <p:grpSpPr>
              <a:xfrm>
                <a:off x="878595" y="2556864"/>
                <a:ext cx="484469" cy="709165"/>
                <a:chOff x="3841050" y="2337950"/>
                <a:chExt cx="608400" cy="890575"/>
              </a:xfrm>
            </p:grpSpPr>
            <p:sp>
              <p:nvSpPr>
                <p:cNvPr id="133" name="Google Shape;133;p17"/>
                <p:cNvSpPr/>
                <p:nvPr/>
              </p:nvSpPr>
              <p:spPr>
                <a:xfrm>
                  <a:off x="3841050" y="2620125"/>
                  <a:ext cx="608400" cy="608400"/>
                </a:xfrm>
                <a:prstGeom prst="pie">
                  <a:avLst>
                    <a:gd name="adj1" fmla="val 10800212"/>
                    <a:gd name="adj2" fmla="val 21599779"/>
                  </a:avLst>
                </a:prstGeom>
                <a:solidFill>
                  <a:srgbClr val="B4A7D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134;p17"/>
                <p:cNvSpPr/>
                <p:nvPr/>
              </p:nvSpPr>
              <p:spPr>
                <a:xfrm>
                  <a:off x="3967050" y="2337950"/>
                  <a:ext cx="356400" cy="356400"/>
                </a:xfrm>
                <a:prstGeom prst="ellipse">
                  <a:avLst/>
                </a:prstGeom>
                <a:solidFill>
                  <a:srgbClr val="B4A7D6"/>
                </a:solidFill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pic>
            <p:nvPicPr>
              <p:cNvPr id="135" name="Google Shape;135;p1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02100" y="2760813"/>
                <a:ext cx="393600" cy="393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6" name="Google Shape;136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5611" y="3884216"/>
              <a:ext cx="501401" cy="3936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37" name="Google Shape;137;p17"/>
          <p:cNvCxnSpPr>
            <a:stCxn id="138" idx="3"/>
            <a:endCxn id="136" idx="1"/>
          </p:cNvCxnSpPr>
          <p:nvPr/>
        </p:nvCxnSpPr>
        <p:spPr>
          <a:xfrm>
            <a:off x="3273311" y="4081016"/>
            <a:ext cx="244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9" name="Google Shape;139;p17"/>
          <p:cNvSpPr txBox="1"/>
          <p:nvPr/>
        </p:nvSpPr>
        <p:spPr>
          <a:xfrm>
            <a:off x="3540325" y="3702625"/>
            <a:ext cx="2115300" cy="4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Information Transfer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40" name="Google Shape;140;p17"/>
          <p:cNvGrpSpPr/>
          <p:nvPr/>
        </p:nvGrpSpPr>
        <p:grpSpPr>
          <a:xfrm>
            <a:off x="2726295" y="3695264"/>
            <a:ext cx="547004" cy="709165"/>
            <a:chOff x="1943145" y="4097564"/>
            <a:chExt cx="547004" cy="709165"/>
          </a:xfrm>
        </p:grpSpPr>
        <p:grpSp>
          <p:nvGrpSpPr>
            <p:cNvPr id="141" name="Google Shape;141;p17"/>
            <p:cNvGrpSpPr/>
            <p:nvPr/>
          </p:nvGrpSpPr>
          <p:grpSpPr>
            <a:xfrm>
              <a:off x="1943145" y="4097564"/>
              <a:ext cx="484469" cy="709165"/>
              <a:chOff x="3841050" y="2337950"/>
              <a:chExt cx="608400" cy="890575"/>
            </a:xfrm>
          </p:grpSpPr>
          <p:sp>
            <p:nvSpPr>
              <p:cNvPr id="142" name="Google Shape;142;p17"/>
              <p:cNvSpPr/>
              <p:nvPr/>
            </p:nvSpPr>
            <p:spPr>
              <a:xfrm>
                <a:off x="3841050" y="2620125"/>
                <a:ext cx="608400" cy="608400"/>
              </a:xfrm>
              <a:prstGeom prst="pie">
                <a:avLst>
                  <a:gd name="adj1" fmla="val 10800212"/>
                  <a:gd name="adj2" fmla="val 21599779"/>
                </a:avLst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7"/>
              <p:cNvSpPr/>
              <p:nvPr/>
            </p:nvSpPr>
            <p:spPr>
              <a:xfrm>
                <a:off x="3967050" y="2337950"/>
                <a:ext cx="356400" cy="356400"/>
              </a:xfrm>
              <a:prstGeom prst="ellipse">
                <a:avLst/>
              </a:prstGeom>
              <a:solidFill>
                <a:srgbClr val="93C47D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44" name="Google Shape;144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175150" y="4392175"/>
              <a:ext cx="315000" cy="315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3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Evaluation: </a:t>
            </a:r>
            <a:r>
              <a:rPr lang="en-CA" dirty="0"/>
              <a:t>Provider verifier</a:t>
            </a:r>
            <a:endParaRPr dirty="0"/>
          </a:p>
        </p:txBody>
      </p:sp>
      <p:sp>
        <p:nvSpPr>
          <p:cNvPr id="654" name="Google Shape;654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655" name="Google Shape;655;p53"/>
          <p:cNvPicPr preferRelativeResize="0"/>
          <p:nvPr/>
        </p:nvPicPr>
        <p:blipFill rotWithShape="1">
          <a:blip r:embed="rId3">
            <a:alphaModFix/>
          </a:blip>
          <a:srcRect b="18533"/>
          <a:stretch/>
        </p:blipFill>
        <p:spPr>
          <a:xfrm>
            <a:off x="1618012" y="1467150"/>
            <a:ext cx="5907975" cy="300035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53"/>
          <p:cNvSpPr txBox="1"/>
          <p:nvPr/>
        </p:nvSpPr>
        <p:spPr>
          <a:xfrm>
            <a:off x="821800" y="2348000"/>
            <a:ext cx="7748100" cy="9066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 b="1" dirty="0"/>
              <a:t>The curator </a:t>
            </a:r>
            <a:r>
              <a:rPr lang="en" sz="2400" b="1" dirty="0"/>
              <a:t>can </a:t>
            </a:r>
            <a:r>
              <a:rPr lang="en-CA" sz="2400" b="1" dirty="0"/>
              <a:t>define a service through the broker that </a:t>
            </a:r>
            <a:r>
              <a:rPr lang="en" sz="2400" b="1" dirty="0"/>
              <a:t>reject</a:t>
            </a:r>
            <a:r>
              <a:rPr lang="en-CA" sz="2400" b="1" dirty="0"/>
              <a:t>s </a:t>
            </a:r>
            <a:r>
              <a:rPr lang="en" sz="2400" b="1" dirty="0"/>
              <a:t>attacks </a:t>
            </a:r>
            <a:r>
              <a:rPr lang="en-CA" sz="2400" b="1" dirty="0"/>
              <a:t>under certain conditions.</a:t>
            </a:r>
            <a:endParaRPr sz="2400" b="1" dirty="0">
              <a:solidFill>
                <a:srgbClr val="1A1A1A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54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Brokered learning opportunities </a:t>
            </a:r>
            <a:r>
              <a:rPr lang="en-CA" dirty="0"/>
              <a:t>and limitations</a:t>
            </a:r>
            <a:endParaRPr dirty="0"/>
          </a:p>
        </p:txBody>
      </p:sp>
      <p:sp>
        <p:nvSpPr>
          <p:cNvPr id="662" name="Google Shape;662;p54"/>
          <p:cNvSpPr txBox="1">
            <a:spLocks noGrp="1"/>
          </p:cNvSpPr>
          <p:nvPr>
            <p:ph type="body" idx="1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Modern use cases:</a:t>
            </a:r>
          </a:p>
          <a:p>
            <a:pPr lvl="1">
              <a:spcBef>
                <a:spcPts val="0"/>
              </a:spcBef>
            </a:pPr>
            <a:r>
              <a:rPr lang="en-US" dirty="0"/>
              <a:t>Blockchain-based data marketplaces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Standardizing “ML as a service”</a:t>
            </a:r>
          </a:p>
          <a:p>
            <a:pPr lvl="1">
              <a:spcBef>
                <a:spcPts val="0"/>
              </a:spcBef>
            </a:pPr>
            <a:r>
              <a:rPr lang="en-US" dirty="0"/>
              <a:t>GDPR Compliance</a:t>
            </a:r>
          </a:p>
          <a:p>
            <a:pPr lvl="0"/>
            <a:r>
              <a:rPr lang="en-US" dirty="0"/>
              <a:t>Limitations</a:t>
            </a:r>
          </a:p>
          <a:p>
            <a:pPr lvl="1">
              <a:spcBef>
                <a:spcPts val="0"/>
              </a:spcBef>
            </a:pPr>
            <a:r>
              <a:rPr lang="en-US" dirty="0"/>
              <a:t>Moving from 2 actors to 3</a:t>
            </a:r>
          </a:p>
          <a:p>
            <a:pPr lvl="1">
              <a:spcBef>
                <a:spcPts val="0"/>
              </a:spcBef>
            </a:pPr>
            <a:r>
              <a:rPr lang="en-US" dirty="0"/>
              <a:t>Adoption from big players</a:t>
            </a:r>
          </a:p>
          <a:p>
            <a:pPr marL="0" lvl="0" indent="0">
              <a:spcBef>
                <a:spcPts val="1600"/>
              </a:spcBef>
              <a:buNone/>
            </a:pPr>
            <a:endParaRPr lang="en-US" dirty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-CA" dirty="0"/>
          </a:p>
        </p:txBody>
      </p:sp>
      <p:sp>
        <p:nvSpPr>
          <p:cNvPr id="663" name="Google Shape;663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664" name="Google Shape;664;p54"/>
          <p:cNvPicPr preferRelativeResize="0"/>
          <p:nvPr/>
        </p:nvPicPr>
        <p:blipFill rotWithShape="1">
          <a:blip r:embed="rId3">
            <a:alphaModFix/>
          </a:blip>
          <a:srcRect l="10137" t="10874" r="11462" b="12917"/>
          <a:stretch/>
        </p:blipFill>
        <p:spPr>
          <a:xfrm>
            <a:off x="1383818" y="3869667"/>
            <a:ext cx="2292451" cy="99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9399" y="3444942"/>
            <a:ext cx="2739775" cy="132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3262" y="1868299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43512" y="3904000"/>
            <a:ext cx="1809750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64683" y="1757774"/>
            <a:ext cx="1482125" cy="148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5"/>
          <p:cNvSpPr txBox="1">
            <a:spLocks noGrp="1"/>
          </p:cNvSpPr>
          <p:nvPr>
            <p:ph type="body" idx="1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Existing ML systems do not provide:</a:t>
            </a:r>
            <a:endParaRPr sz="1800" dirty="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Incentives, privacy, security</a:t>
            </a:r>
            <a:endParaRPr sz="1800"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We propose </a:t>
            </a:r>
            <a:r>
              <a:rPr lang="en" sz="1800" b="1" dirty="0"/>
              <a:t>brokered learning </a:t>
            </a:r>
            <a:r>
              <a:rPr lang="en" sz="1800" dirty="0"/>
              <a:t>as an </a:t>
            </a:r>
            <a:br>
              <a:rPr lang="en" sz="1800" dirty="0"/>
            </a:br>
            <a:r>
              <a:rPr lang="en" sz="1800" dirty="0"/>
              <a:t>alternative</a:t>
            </a:r>
            <a:r>
              <a:rPr lang="en" dirty="0"/>
              <a:t> to federated learning</a:t>
            </a:r>
            <a:endParaRPr dirty="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dirty="0"/>
              <a:t>APIs to protect process from</a:t>
            </a:r>
            <a:r>
              <a:rPr lang="en" b="1" dirty="0"/>
              <a:t> model owners and data providers</a:t>
            </a:r>
            <a:r>
              <a:rPr lang="en" dirty="0"/>
              <a:t> 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TorMentor prototype</a:t>
            </a:r>
            <a:endParaRPr sz="1800" dirty="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Supports anonymous ML between </a:t>
            </a:r>
            <a:br>
              <a:rPr lang="en" dirty="0"/>
            </a:br>
            <a:r>
              <a:rPr lang="en" sz="1800" dirty="0"/>
              <a:t>data providers and curators</a:t>
            </a:r>
            <a:endParaRPr sz="1800" dirty="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Allows curator defined process to reject </a:t>
            </a:r>
            <a:br>
              <a:rPr lang="en" sz="1800" dirty="0"/>
            </a:br>
            <a:r>
              <a:rPr lang="en" sz="1800" dirty="0"/>
              <a:t>malicious </a:t>
            </a:r>
            <a:r>
              <a:rPr lang="en" dirty="0"/>
              <a:t>data providers</a:t>
            </a:r>
            <a:endParaRPr sz="1800"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  <p:sp>
        <p:nvSpPr>
          <p:cNvPr id="675" name="Google Shape;675;p55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contributions</a:t>
            </a:r>
            <a:endParaRPr/>
          </a:p>
        </p:txBody>
      </p:sp>
      <p:sp>
        <p:nvSpPr>
          <p:cNvPr id="676" name="Google Shape;676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677" name="Google Shape;677;p55"/>
          <p:cNvSpPr txBox="1"/>
          <p:nvPr/>
        </p:nvSpPr>
        <p:spPr>
          <a:xfrm>
            <a:off x="343750" y="4640725"/>
            <a:ext cx="60234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br>
              <a:rPr lang="en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https://github.com/DistributedML/TorML</a:t>
            </a:r>
            <a:endParaRPr>
              <a:solidFill>
                <a:srgbClr val="1155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78" name="Google Shape;67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9900" y="1143175"/>
            <a:ext cx="3822398" cy="1380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9" name="Google Shape;679;p55"/>
          <p:cNvGrpSpPr/>
          <p:nvPr/>
        </p:nvGrpSpPr>
        <p:grpSpPr>
          <a:xfrm>
            <a:off x="5915522" y="3407918"/>
            <a:ext cx="2011147" cy="1232807"/>
            <a:chOff x="5352445" y="3144314"/>
            <a:chExt cx="3119992" cy="1912515"/>
          </a:xfrm>
        </p:grpSpPr>
        <p:cxnSp>
          <p:nvCxnSpPr>
            <p:cNvPr id="680" name="Google Shape;680;p55"/>
            <p:cNvCxnSpPr/>
            <p:nvPr/>
          </p:nvCxnSpPr>
          <p:spPr>
            <a:xfrm rot="10800000" flipH="1">
              <a:off x="5899241" y="4104304"/>
              <a:ext cx="699000" cy="14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81" name="Google Shape;681;p55"/>
            <p:cNvCxnSpPr/>
            <p:nvPr/>
          </p:nvCxnSpPr>
          <p:spPr>
            <a:xfrm>
              <a:off x="5899241" y="3590104"/>
              <a:ext cx="669300" cy="29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82" name="Google Shape;682;p55"/>
            <p:cNvCxnSpPr/>
            <p:nvPr/>
          </p:nvCxnSpPr>
          <p:spPr>
            <a:xfrm rot="10800000" flipH="1">
              <a:off x="5899241" y="4290004"/>
              <a:ext cx="676800" cy="37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683" name="Google Shape;683;p55"/>
            <p:cNvGrpSpPr/>
            <p:nvPr/>
          </p:nvGrpSpPr>
          <p:grpSpPr>
            <a:xfrm>
              <a:off x="5352445" y="3144314"/>
              <a:ext cx="547004" cy="709165"/>
              <a:chOff x="1943145" y="4097564"/>
              <a:chExt cx="547004" cy="709165"/>
            </a:xfrm>
          </p:grpSpPr>
          <p:grpSp>
            <p:nvGrpSpPr>
              <p:cNvPr id="684" name="Google Shape;684;p55"/>
              <p:cNvGrpSpPr/>
              <p:nvPr/>
            </p:nvGrpSpPr>
            <p:grpSpPr>
              <a:xfrm>
                <a:off x="1943145" y="4097564"/>
                <a:ext cx="484469" cy="709165"/>
                <a:chOff x="3841050" y="2337950"/>
                <a:chExt cx="608400" cy="890575"/>
              </a:xfrm>
            </p:grpSpPr>
            <p:sp>
              <p:nvSpPr>
                <p:cNvPr id="685" name="Google Shape;685;p55"/>
                <p:cNvSpPr/>
                <p:nvPr/>
              </p:nvSpPr>
              <p:spPr>
                <a:xfrm>
                  <a:off x="3841050" y="2620125"/>
                  <a:ext cx="608400" cy="608400"/>
                </a:xfrm>
                <a:prstGeom prst="pie">
                  <a:avLst>
                    <a:gd name="adj1" fmla="val 10800212"/>
                    <a:gd name="adj2" fmla="val 21599779"/>
                  </a:avLst>
                </a:prstGeom>
                <a:solidFill>
                  <a:srgbClr val="93C4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686;p55"/>
                <p:cNvSpPr/>
                <p:nvPr/>
              </p:nvSpPr>
              <p:spPr>
                <a:xfrm>
                  <a:off x="3967050" y="2337950"/>
                  <a:ext cx="356400" cy="356400"/>
                </a:xfrm>
                <a:prstGeom prst="ellipse">
                  <a:avLst/>
                </a:prstGeom>
                <a:solidFill>
                  <a:srgbClr val="93C47D"/>
                </a:solidFill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pic>
            <p:nvPicPr>
              <p:cNvPr id="687" name="Google Shape;687;p5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175150" y="4392175"/>
                <a:ext cx="315000" cy="315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88" name="Google Shape;688;p55"/>
            <p:cNvGrpSpPr/>
            <p:nvPr/>
          </p:nvGrpSpPr>
          <p:grpSpPr>
            <a:xfrm>
              <a:off x="5352445" y="4347664"/>
              <a:ext cx="547004" cy="709165"/>
              <a:chOff x="1943145" y="4097564"/>
              <a:chExt cx="547004" cy="709165"/>
            </a:xfrm>
          </p:grpSpPr>
          <p:grpSp>
            <p:nvGrpSpPr>
              <p:cNvPr id="689" name="Google Shape;689;p55"/>
              <p:cNvGrpSpPr/>
              <p:nvPr/>
            </p:nvGrpSpPr>
            <p:grpSpPr>
              <a:xfrm>
                <a:off x="1943145" y="4097564"/>
                <a:ext cx="484469" cy="709165"/>
                <a:chOff x="3841050" y="2337950"/>
                <a:chExt cx="608400" cy="890575"/>
              </a:xfrm>
            </p:grpSpPr>
            <p:sp>
              <p:nvSpPr>
                <p:cNvPr id="690" name="Google Shape;690;p55"/>
                <p:cNvSpPr/>
                <p:nvPr/>
              </p:nvSpPr>
              <p:spPr>
                <a:xfrm>
                  <a:off x="3841050" y="2620125"/>
                  <a:ext cx="608400" cy="608400"/>
                </a:xfrm>
                <a:prstGeom prst="pie">
                  <a:avLst>
                    <a:gd name="adj1" fmla="val 10800212"/>
                    <a:gd name="adj2" fmla="val 21599779"/>
                  </a:avLst>
                </a:prstGeom>
                <a:solidFill>
                  <a:srgbClr val="93C4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55"/>
                <p:cNvSpPr/>
                <p:nvPr/>
              </p:nvSpPr>
              <p:spPr>
                <a:xfrm>
                  <a:off x="3967050" y="2337950"/>
                  <a:ext cx="356400" cy="356400"/>
                </a:xfrm>
                <a:prstGeom prst="ellipse">
                  <a:avLst/>
                </a:prstGeom>
                <a:solidFill>
                  <a:srgbClr val="93C47D"/>
                </a:solidFill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pic>
            <p:nvPicPr>
              <p:cNvPr id="692" name="Google Shape;692;p5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175150" y="4392175"/>
                <a:ext cx="315000" cy="315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93" name="Google Shape;693;p55"/>
            <p:cNvGrpSpPr/>
            <p:nvPr/>
          </p:nvGrpSpPr>
          <p:grpSpPr>
            <a:xfrm>
              <a:off x="5352445" y="3745989"/>
              <a:ext cx="547004" cy="709165"/>
              <a:chOff x="1943145" y="4097564"/>
              <a:chExt cx="547004" cy="709165"/>
            </a:xfrm>
          </p:grpSpPr>
          <p:grpSp>
            <p:nvGrpSpPr>
              <p:cNvPr id="694" name="Google Shape;694;p55"/>
              <p:cNvGrpSpPr/>
              <p:nvPr/>
            </p:nvGrpSpPr>
            <p:grpSpPr>
              <a:xfrm>
                <a:off x="1943145" y="4097564"/>
                <a:ext cx="484469" cy="709165"/>
                <a:chOff x="3841050" y="2337950"/>
                <a:chExt cx="608400" cy="890575"/>
              </a:xfrm>
            </p:grpSpPr>
            <p:sp>
              <p:nvSpPr>
                <p:cNvPr id="695" name="Google Shape;695;p55"/>
                <p:cNvSpPr/>
                <p:nvPr/>
              </p:nvSpPr>
              <p:spPr>
                <a:xfrm>
                  <a:off x="3841050" y="2620125"/>
                  <a:ext cx="608400" cy="608400"/>
                </a:xfrm>
                <a:prstGeom prst="pie">
                  <a:avLst>
                    <a:gd name="adj1" fmla="val 10800212"/>
                    <a:gd name="adj2" fmla="val 21599779"/>
                  </a:avLst>
                </a:prstGeom>
                <a:solidFill>
                  <a:srgbClr val="93C4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696;p55"/>
                <p:cNvSpPr/>
                <p:nvPr/>
              </p:nvSpPr>
              <p:spPr>
                <a:xfrm>
                  <a:off x="3967050" y="2337950"/>
                  <a:ext cx="356400" cy="356400"/>
                </a:xfrm>
                <a:prstGeom prst="ellipse">
                  <a:avLst/>
                </a:prstGeom>
                <a:solidFill>
                  <a:srgbClr val="93C47D"/>
                </a:solidFill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pic>
            <p:nvPicPr>
              <p:cNvPr id="697" name="Google Shape;697;p5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175150" y="4392175"/>
                <a:ext cx="315000" cy="315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98" name="Google Shape;698;p55"/>
            <p:cNvGrpSpPr/>
            <p:nvPr/>
          </p:nvGrpSpPr>
          <p:grpSpPr>
            <a:xfrm>
              <a:off x="7855333" y="3755264"/>
              <a:ext cx="617105" cy="709165"/>
              <a:chOff x="878595" y="2556864"/>
              <a:chExt cx="617105" cy="709165"/>
            </a:xfrm>
          </p:grpSpPr>
          <p:grpSp>
            <p:nvGrpSpPr>
              <p:cNvPr id="699" name="Google Shape;699;p55"/>
              <p:cNvGrpSpPr/>
              <p:nvPr/>
            </p:nvGrpSpPr>
            <p:grpSpPr>
              <a:xfrm>
                <a:off x="878595" y="2556864"/>
                <a:ext cx="484469" cy="709165"/>
                <a:chOff x="3841050" y="2337950"/>
                <a:chExt cx="608400" cy="890575"/>
              </a:xfrm>
            </p:grpSpPr>
            <p:sp>
              <p:nvSpPr>
                <p:cNvPr id="700" name="Google Shape;700;p55"/>
                <p:cNvSpPr/>
                <p:nvPr/>
              </p:nvSpPr>
              <p:spPr>
                <a:xfrm>
                  <a:off x="3841050" y="2620125"/>
                  <a:ext cx="608400" cy="608400"/>
                </a:xfrm>
                <a:prstGeom prst="pie">
                  <a:avLst>
                    <a:gd name="adj1" fmla="val 10800212"/>
                    <a:gd name="adj2" fmla="val 21599779"/>
                  </a:avLst>
                </a:prstGeom>
                <a:solidFill>
                  <a:srgbClr val="B4A7D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701;p55"/>
                <p:cNvSpPr/>
                <p:nvPr/>
              </p:nvSpPr>
              <p:spPr>
                <a:xfrm>
                  <a:off x="3967050" y="2337950"/>
                  <a:ext cx="356400" cy="356400"/>
                </a:xfrm>
                <a:prstGeom prst="ellipse">
                  <a:avLst/>
                </a:prstGeom>
                <a:solidFill>
                  <a:srgbClr val="B4A7D6"/>
                </a:solidFill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pic>
            <p:nvPicPr>
              <p:cNvPr id="702" name="Google Shape;702;p5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102100" y="2760813"/>
                <a:ext cx="393600" cy="393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03" name="Google Shape;703;p55"/>
            <p:cNvGrpSpPr/>
            <p:nvPr/>
          </p:nvGrpSpPr>
          <p:grpSpPr>
            <a:xfrm>
              <a:off x="6685920" y="3755264"/>
              <a:ext cx="561730" cy="709165"/>
              <a:chOff x="4358720" y="4111239"/>
              <a:chExt cx="561730" cy="709165"/>
            </a:xfrm>
          </p:grpSpPr>
          <p:grpSp>
            <p:nvGrpSpPr>
              <p:cNvPr id="704" name="Google Shape;704;p55"/>
              <p:cNvGrpSpPr/>
              <p:nvPr/>
            </p:nvGrpSpPr>
            <p:grpSpPr>
              <a:xfrm>
                <a:off x="4358720" y="4111239"/>
                <a:ext cx="484469" cy="709165"/>
                <a:chOff x="3841050" y="2337950"/>
                <a:chExt cx="608400" cy="890575"/>
              </a:xfrm>
            </p:grpSpPr>
            <p:sp>
              <p:nvSpPr>
                <p:cNvPr id="705" name="Google Shape;705;p55"/>
                <p:cNvSpPr/>
                <p:nvPr/>
              </p:nvSpPr>
              <p:spPr>
                <a:xfrm>
                  <a:off x="3841050" y="2620125"/>
                  <a:ext cx="608400" cy="608400"/>
                </a:xfrm>
                <a:prstGeom prst="pie">
                  <a:avLst>
                    <a:gd name="adj1" fmla="val 10800212"/>
                    <a:gd name="adj2" fmla="val 21599779"/>
                  </a:avLst>
                </a:prstGeom>
                <a:solidFill>
                  <a:srgbClr val="F6B26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706;p55"/>
                <p:cNvSpPr/>
                <p:nvPr/>
              </p:nvSpPr>
              <p:spPr>
                <a:xfrm>
                  <a:off x="3967050" y="2337950"/>
                  <a:ext cx="356400" cy="356400"/>
                </a:xfrm>
                <a:prstGeom prst="ellipse">
                  <a:avLst/>
                </a:prstGeom>
                <a:solidFill>
                  <a:srgbClr val="F6B26B"/>
                </a:solidFill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pic>
            <p:nvPicPr>
              <p:cNvPr id="707" name="Google Shape;707;p5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605450" y="4393750"/>
                <a:ext cx="315000" cy="315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708" name="Google Shape;708;p55"/>
            <p:cNvCxnSpPr/>
            <p:nvPr/>
          </p:nvCxnSpPr>
          <p:spPr>
            <a:xfrm>
              <a:off x="7302025" y="4047525"/>
              <a:ext cx="519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In-House privacy solutions</a:t>
            </a:r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51" name="Google Shape;15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9925" y="1150425"/>
            <a:ext cx="2847075" cy="338460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8"/>
          <p:cNvSpPr txBox="1"/>
          <p:nvPr/>
        </p:nvSpPr>
        <p:spPr>
          <a:xfrm>
            <a:off x="292050" y="4352207"/>
            <a:ext cx="8180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[1] Wired 2016.</a:t>
            </a:r>
            <a:b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[2] Apple. “</a:t>
            </a:r>
            <a:r>
              <a:rPr lang="en" sz="1200" i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Learning with Privacy at Scale” 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Apple Machine Learning Journal V1.8 2017.</a:t>
            </a:r>
            <a:b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[3] Wired 2017.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In-House privacy solutions</a:t>
            </a:r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59" name="Google Shape;15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9925" y="1150425"/>
            <a:ext cx="2847075" cy="33846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 txBox="1"/>
          <p:nvPr/>
        </p:nvSpPr>
        <p:spPr>
          <a:xfrm>
            <a:off x="292050" y="4352207"/>
            <a:ext cx="8180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[1] Wired 2016.</a:t>
            </a:r>
            <a:b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[2] Apple. “</a:t>
            </a:r>
            <a:r>
              <a:rPr lang="en" sz="1200" i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Learning with Privacy at Scale” 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Apple Machine Learning Journal V1.8 2017.</a:t>
            </a:r>
            <a:b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[3] Wired 2017.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1" name="Google Shape;16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7400" y="1201013"/>
            <a:ext cx="2905500" cy="328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Incentive trade-off in the ML economy</a:t>
            </a:r>
            <a:endParaRPr/>
          </a:p>
        </p:txBody>
      </p:sp>
      <p:sp>
        <p:nvSpPr>
          <p:cNvPr id="167" name="Google Shape;167;p20"/>
          <p:cNvSpPr txBox="1">
            <a:spLocks noGrp="1"/>
          </p:cNvSpPr>
          <p:nvPr>
            <p:ph type="body" idx="1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" dirty="0"/>
              <a:t>Not only correctness, but there is an issue with incentives:</a:t>
            </a:r>
            <a:endParaRPr dirty="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dirty="0"/>
              <a:t>Data providers want to keep their data as private as possible</a:t>
            </a:r>
            <a:endParaRPr dirty="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dirty="0"/>
              <a:t>Model </a:t>
            </a:r>
            <a:r>
              <a:rPr lang="en-CA" dirty="0"/>
              <a:t>owners</a:t>
            </a:r>
            <a:r>
              <a:rPr lang="en" dirty="0"/>
              <a:t> want to extract as much value from the data as possible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" dirty="0"/>
              <a:t>Service providers </a:t>
            </a:r>
            <a:r>
              <a:rPr lang="en" b="1" dirty="0"/>
              <a:t>lack incentives to provide fairness </a:t>
            </a:r>
            <a:r>
              <a:rPr lang="en" dirty="0"/>
              <a:t>[1]</a:t>
            </a:r>
            <a:endParaRPr dirty="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dirty="0"/>
              <a:t>Need solutions that can work without cooperation from the system provider and are deployed from outside the system itself</a:t>
            </a:r>
            <a:endParaRPr dirty="0"/>
          </a:p>
        </p:txBody>
      </p:sp>
      <p:sp>
        <p:nvSpPr>
          <p:cNvPr id="168" name="Google Shape;16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69" name="Google Shape;169;p20"/>
          <p:cNvSpPr txBox="1"/>
          <p:nvPr/>
        </p:nvSpPr>
        <p:spPr>
          <a:xfrm>
            <a:off x="292050" y="4352207"/>
            <a:ext cx="8180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[1] Overdorf et al. “</a:t>
            </a:r>
            <a:r>
              <a:rPr lang="en" sz="1200" i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Questioning the assumptions behind fairness solutions.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” NeurIPS 2018.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Incentive trade-off in the ML economy</a:t>
            </a:r>
            <a:endParaRPr/>
          </a:p>
        </p:txBody>
      </p:sp>
      <p:sp>
        <p:nvSpPr>
          <p:cNvPr id="175" name="Google Shape;175;p21"/>
          <p:cNvSpPr txBox="1">
            <a:spLocks noGrp="1"/>
          </p:cNvSpPr>
          <p:nvPr>
            <p:ph type="body" idx="1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" dirty="0"/>
              <a:t>Not only correctness, but there is an issue with incentives:</a:t>
            </a:r>
            <a:endParaRPr dirty="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dirty="0"/>
              <a:t>Data providers want to keep their data as private as possible</a:t>
            </a:r>
            <a:endParaRPr dirty="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dirty="0"/>
              <a:t>Model </a:t>
            </a:r>
            <a:r>
              <a:rPr lang="en-CA" dirty="0"/>
              <a:t>owners</a:t>
            </a:r>
            <a:r>
              <a:rPr lang="en" dirty="0"/>
              <a:t> want to extract as much value from the data as possible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" dirty="0"/>
              <a:t>Service providers </a:t>
            </a:r>
            <a:r>
              <a:rPr lang="en" b="1" dirty="0"/>
              <a:t>lack incentives to provide fairness </a:t>
            </a:r>
            <a:r>
              <a:rPr lang="en" dirty="0"/>
              <a:t>[1]</a:t>
            </a:r>
            <a:endParaRPr dirty="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dirty="0"/>
              <a:t>Need solutions that can work without cooperation from the system provider and are deployed from outside the system itself</a:t>
            </a:r>
            <a:endParaRPr dirty="0"/>
          </a:p>
        </p:txBody>
      </p:sp>
      <p:sp>
        <p:nvSpPr>
          <p:cNvPr id="176" name="Google Shape;17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77" name="Google Shape;177;p21"/>
          <p:cNvSpPr txBox="1"/>
          <p:nvPr/>
        </p:nvSpPr>
        <p:spPr>
          <a:xfrm>
            <a:off x="292050" y="4352207"/>
            <a:ext cx="8180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[1] Overdorf et al. “</a:t>
            </a:r>
            <a:r>
              <a:rPr lang="en" sz="1200" i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Questioning the assumptions behind fairness solutions.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” NeurIPS 2018.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8" name="Google Shape;178;p21"/>
          <p:cNvSpPr txBox="1"/>
          <p:nvPr/>
        </p:nvSpPr>
        <p:spPr>
          <a:xfrm>
            <a:off x="821800" y="2348000"/>
            <a:ext cx="7748100" cy="9066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We cannot trust model owners to control the ML incentive tradeoff!</a:t>
            </a:r>
            <a:endParaRPr sz="2400" b="1">
              <a:solidFill>
                <a:srgbClr val="1A1A1A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Incentives in today’s ML economy</a:t>
            </a:r>
            <a:endParaRPr/>
          </a:p>
        </p:txBody>
      </p:sp>
      <p:sp>
        <p:nvSpPr>
          <p:cNvPr id="184" name="Google Shape;184;p22"/>
          <p:cNvSpPr txBox="1">
            <a:spLocks noGrp="1"/>
          </p:cNvSpPr>
          <p:nvPr>
            <p:ph type="body" idx="1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providers supply data for model owners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owners: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Manage infrastructure to host computation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Provide privacy and security for data providers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Use the model for profit once training is complete </a:t>
            </a:r>
            <a:endParaRPr/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cxnSp>
        <p:nvCxnSpPr>
          <p:cNvPr id="186" name="Google Shape;186;p22"/>
          <p:cNvCxnSpPr>
            <a:stCxn id="187" idx="3"/>
            <a:endCxn id="188" idx="1"/>
          </p:cNvCxnSpPr>
          <p:nvPr/>
        </p:nvCxnSpPr>
        <p:spPr>
          <a:xfrm>
            <a:off x="3273188" y="4081025"/>
            <a:ext cx="244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9" name="Google Shape;189;p22"/>
          <p:cNvSpPr txBox="1"/>
          <p:nvPr/>
        </p:nvSpPr>
        <p:spPr>
          <a:xfrm>
            <a:off x="3540325" y="3702625"/>
            <a:ext cx="2115300" cy="4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Information Transfer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90" name="Google Shape;190;p22"/>
          <p:cNvGrpSpPr/>
          <p:nvPr/>
        </p:nvGrpSpPr>
        <p:grpSpPr>
          <a:xfrm>
            <a:off x="5715611" y="3702614"/>
            <a:ext cx="861451" cy="709165"/>
            <a:chOff x="5715611" y="3702614"/>
            <a:chExt cx="861451" cy="709165"/>
          </a:xfrm>
        </p:grpSpPr>
        <p:grpSp>
          <p:nvGrpSpPr>
            <p:cNvPr id="191" name="Google Shape;191;p22"/>
            <p:cNvGrpSpPr/>
            <p:nvPr/>
          </p:nvGrpSpPr>
          <p:grpSpPr>
            <a:xfrm>
              <a:off x="5959958" y="3702614"/>
              <a:ext cx="617105" cy="709165"/>
              <a:chOff x="878595" y="2556864"/>
              <a:chExt cx="617105" cy="709165"/>
            </a:xfrm>
          </p:grpSpPr>
          <p:grpSp>
            <p:nvGrpSpPr>
              <p:cNvPr id="192" name="Google Shape;192;p22"/>
              <p:cNvGrpSpPr/>
              <p:nvPr/>
            </p:nvGrpSpPr>
            <p:grpSpPr>
              <a:xfrm>
                <a:off x="878595" y="2556864"/>
                <a:ext cx="484469" cy="709165"/>
                <a:chOff x="3841050" y="2337950"/>
                <a:chExt cx="608400" cy="890575"/>
              </a:xfrm>
            </p:grpSpPr>
            <p:sp>
              <p:nvSpPr>
                <p:cNvPr id="193" name="Google Shape;193;p22"/>
                <p:cNvSpPr/>
                <p:nvPr/>
              </p:nvSpPr>
              <p:spPr>
                <a:xfrm>
                  <a:off x="3841050" y="2620125"/>
                  <a:ext cx="608400" cy="608400"/>
                </a:xfrm>
                <a:prstGeom prst="pie">
                  <a:avLst>
                    <a:gd name="adj1" fmla="val 10800212"/>
                    <a:gd name="adj2" fmla="val 21599779"/>
                  </a:avLst>
                </a:prstGeom>
                <a:solidFill>
                  <a:srgbClr val="B4A7D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194;p22"/>
                <p:cNvSpPr/>
                <p:nvPr/>
              </p:nvSpPr>
              <p:spPr>
                <a:xfrm>
                  <a:off x="3967050" y="2337950"/>
                  <a:ext cx="356400" cy="356400"/>
                </a:xfrm>
                <a:prstGeom prst="ellipse">
                  <a:avLst/>
                </a:prstGeom>
                <a:solidFill>
                  <a:srgbClr val="B4A7D6"/>
                </a:solidFill>
                <a:ln w="1905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pic>
            <p:nvPicPr>
              <p:cNvPr id="195" name="Google Shape;195;p2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02100" y="2760813"/>
                <a:ext cx="393600" cy="393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96" name="Google Shape;196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5611" y="3884216"/>
              <a:ext cx="501401" cy="393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7" name="Google Shape;197;p22"/>
          <p:cNvGrpSpPr/>
          <p:nvPr/>
        </p:nvGrpSpPr>
        <p:grpSpPr>
          <a:xfrm>
            <a:off x="2726095" y="3726439"/>
            <a:ext cx="547004" cy="709165"/>
            <a:chOff x="1943145" y="4097564"/>
            <a:chExt cx="547004" cy="709165"/>
          </a:xfrm>
        </p:grpSpPr>
        <p:grpSp>
          <p:nvGrpSpPr>
            <p:cNvPr id="198" name="Google Shape;198;p22"/>
            <p:cNvGrpSpPr/>
            <p:nvPr/>
          </p:nvGrpSpPr>
          <p:grpSpPr>
            <a:xfrm>
              <a:off x="1943145" y="4097564"/>
              <a:ext cx="484469" cy="709165"/>
              <a:chOff x="3841050" y="2337950"/>
              <a:chExt cx="608400" cy="890575"/>
            </a:xfrm>
          </p:grpSpPr>
          <p:sp>
            <p:nvSpPr>
              <p:cNvPr id="199" name="Google Shape;199;p22"/>
              <p:cNvSpPr/>
              <p:nvPr/>
            </p:nvSpPr>
            <p:spPr>
              <a:xfrm>
                <a:off x="3841050" y="2620125"/>
                <a:ext cx="608400" cy="608400"/>
              </a:xfrm>
              <a:prstGeom prst="pie">
                <a:avLst>
                  <a:gd name="adj1" fmla="val 10800212"/>
                  <a:gd name="adj2" fmla="val 21599779"/>
                </a:avLst>
              </a:pr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2"/>
              <p:cNvSpPr/>
              <p:nvPr/>
            </p:nvSpPr>
            <p:spPr>
              <a:xfrm>
                <a:off x="3967050" y="2337950"/>
                <a:ext cx="356400" cy="356400"/>
              </a:xfrm>
              <a:prstGeom prst="ellipse">
                <a:avLst/>
              </a:prstGeom>
              <a:solidFill>
                <a:srgbClr val="93C47D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01" name="Google Shape;201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175150" y="4392175"/>
              <a:ext cx="315000" cy="315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Blue &amp; Gold">
  <a:themeElements>
    <a:clrScheme name="Blue &amp; Gold">
      <a:dk1>
        <a:srgbClr val="002145"/>
      </a:dk1>
      <a:lt1>
        <a:srgbClr val="FFFFFF"/>
      </a:lt1>
      <a:dk2>
        <a:srgbClr val="002145"/>
      </a:dk2>
      <a:lt2>
        <a:srgbClr val="BFC7CA"/>
      </a:lt2>
      <a:accent1>
        <a:srgbClr val="006F85"/>
      </a:accent1>
      <a:accent2>
        <a:srgbClr val="AF4345"/>
      </a:accent2>
      <a:accent3>
        <a:srgbClr val="47D06A"/>
      </a:accent3>
      <a:accent4>
        <a:srgbClr val="F58F8F"/>
      </a:accent4>
      <a:accent5>
        <a:srgbClr val="F6CD4C"/>
      </a:accent5>
      <a:accent6>
        <a:srgbClr val="002145"/>
      </a:accent6>
      <a:hlink>
        <a:srgbClr val="F6CD4C"/>
      </a:hlink>
      <a:folHlink>
        <a:srgbClr val="F6CD4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1816</Words>
  <Application>Microsoft Office PowerPoint</Application>
  <PresentationFormat>On-screen Show (16:9)</PresentationFormat>
  <Paragraphs>339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Helvetica Neue</vt:lpstr>
      <vt:lpstr>Lato</vt:lpstr>
      <vt:lpstr>Playfair Display</vt:lpstr>
      <vt:lpstr>Nunito</vt:lpstr>
      <vt:lpstr>Courier New</vt:lpstr>
      <vt:lpstr>Blue &amp; Gold</vt:lpstr>
      <vt:lpstr>Brokered Agreements in Multi-Party Machine Learning</vt:lpstr>
      <vt:lpstr>The emerging ML economy</vt:lpstr>
      <vt:lpstr>Actors in the ML economy</vt:lpstr>
      <vt:lpstr>Actors in today’s ML economy </vt:lpstr>
      <vt:lpstr>In-House privacy solutions</vt:lpstr>
      <vt:lpstr>In-House privacy solutions</vt:lpstr>
      <vt:lpstr>Incentive trade-off in the ML economy</vt:lpstr>
      <vt:lpstr>Incentive trade-off in the ML economy</vt:lpstr>
      <vt:lpstr>Incentives in today’s ML economy</vt:lpstr>
      <vt:lpstr>Incentives in today’s ML economy</vt:lpstr>
      <vt:lpstr>Our contribution: Brokered learning </vt:lpstr>
      <vt:lpstr>Federated learning</vt:lpstr>
      <vt:lpstr>Data providers are not to be trusted</vt:lpstr>
      <vt:lpstr>Data providers are not to be trusted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Our contributions</vt:lpstr>
      <vt:lpstr>Brokered Learning</vt:lpstr>
      <vt:lpstr>Brokered agreements in the ML economy </vt:lpstr>
      <vt:lpstr>Brokered learning components</vt:lpstr>
      <vt:lpstr>Deployment verifier API</vt:lpstr>
      <vt:lpstr>Provider verifier API</vt:lpstr>
      <vt:lpstr>Brokered learning workflow</vt:lpstr>
      <vt:lpstr>Brokered learning workflow</vt:lpstr>
      <vt:lpstr>Brokered learning workflow</vt:lpstr>
      <vt:lpstr>Brokered learning workflow</vt:lpstr>
      <vt:lpstr>Threat model</vt:lpstr>
      <vt:lpstr>TorMentor : An Example Brokered Learning System </vt:lpstr>
      <vt:lpstr>TorMentor system goals</vt:lpstr>
      <vt:lpstr>Implementation on Tor</vt:lpstr>
      <vt:lpstr>Implementation</vt:lpstr>
      <vt:lpstr>Convergence at scale over Tor</vt:lpstr>
      <vt:lpstr>Convergence at scale over Tor</vt:lpstr>
      <vt:lpstr>Provider verifier</vt:lpstr>
      <vt:lpstr>Evaluation: Provider verifier</vt:lpstr>
      <vt:lpstr>Evaluation: Provider verifier</vt:lpstr>
      <vt:lpstr>Brokered learning opportunities and limitations</vt:lpstr>
      <vt:lpstr>Summary of contributions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Brokered Agreements in Multi-Party Machine Learning</dc:title>
  <cp:lastModifiedBy>Clement Fung</cp:lastModifiedBy>
  <cp:revision>5</cp:revision>
  <dcterms:modified xsi:type="dcterms:W3CDTF">2019-08-22T04:01:35Z</dcterms:modified>
</cp:coreProperties>
</file>